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9" r:id="rId1"/>
  </p:sldMasterIdLst>
  <p:notesMasterIdLst>
    <p:notesMasterId r:id="rId50"/>
  </p:notesMasterIdLst>
  <p:sldIdLst>
    <p:sldId id="346" r:id="rId2"/>
    <p:sldId id="413" r:id="rId3"/>
    <p:sldId id="370" r:id="rId4"/>
    <p:sldId id="371" r:id="rId5"/>
    <p:sldId id="372" r:id="rId6"/>
    <p:sldId id="369" r:id="rId7"/>
    <p:sldId id="367" r:id="rId8"/>
    <p:sldId id="364" r:id="rId9"/>
    <p:sldId id="373" r:id="rId10"/>
    <p:sldId id="347" r:id="rId11"/>
    <p:sldId id="348" r:id="rId12"/>
    <p:sldId id="349" r:id="rId13"/>
    <p:sldId id="350" r:id="rId14"/>
    <p:sldId id="351" r:id="rId15"/>
    <p:sldId id="352" r:id="rId16"/>
    <p:sldId id="353" r:id="rId17"/>
    <p:sldId id="396" r:id="rId18"/>
    <p:sldId id="394" r:id="rId19"/>
    <p:sldId id="395" r:id="rId20"/>
    <p:sldId id="407" r:id="rId21"/>
    <p:sldId id="408" r:id="rId22"/>
    <p:sldId id="409" r:id="rId23"/>
    <p:sldId id="411" r:id="rId24"/>
    <p:sldId id="412" r:id="rId25"/>
    <p:sldId id="384" r:id="rId26"/>
    <p:sldId id="385" r:id="rId27"/>
    <p:sldId id="387" r:id="rId28"/>
    <p:sldId id="405" r:id="rId29"/>
    <p:sldId id="388" r:id="rId30"/>
    <p:sldId id="389" r:id="rId31"/>
    <p:sldId id="390" r:id="rId32"/>
    <p:sldId id="391" r:id="rId33"/>
    <p:sldId id="392" r:id="rId34"/>
    <p:sldId id="393" r:id="rId35"/>
    <p:sldId id="397" r:id="rId36"/>
    <p:sldId id="398" r:id="rId37"/>
    <p:sldId id="399" r:id="rId38"/>
    <p:sldId id="400" r:id="rId39"/>
    <p:sldId id="401" r:id="rId40"/>
    <p:sldId id="402" r:id="rId41"/>
    <p:sldId id="356" r:id="rId42"/>
    <p:sldId id="357" r:id="rId43"/>
    <p:sldId id="358" r:id="rId44"/>
    <p:sldId id="368" r:id="rId45"/>
    <p:sldId id="359" r:id="rId46"/>
    <p:sldId id="360" r:id="rId47"/>
    <p:sldId id="366" r:id="rId48"/>
    <p:sldId id="404" r:id="rId4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990000"/>
    <a:srgbClr val="0000FF"/>
    <a:srgbClr val="FF0066"/>
    <a:srgbClr val="FF0000"/>
    <a:srgbClr val="FF33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8" autoAdjust="0"/>
    <p:restoredTop sz="86071" autoAdjust="0"/>
  </p:normalViewPr>
  <p:slideViewPr>
    <p:cSldViewPr>
      <p:cViewPr varScale="1">
        <p:scale>
          <a:sx n="78" d="100"/>
          <a:sy n="78" d="100"/>
        </p:scale>
        <p:origin x="103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defRPr>
            </a:lvl1pPr>
          </a:lstStyle>
          <a:p>
            <a:pPr>
              <a:defRPr/>
            </a:pPr>
            <a:endParaRPr lang="zh-CN" altLang="en-US"/>
          </a:p>
        </p:txBody>
      </p:sp>
      <p:sp>
        <p:nvSpPr>
          <p:cNvPr id="1075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75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1075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itchFamily="18" charset="0"/>
              </a:defRPr>
            </a:lvl1pPr>
          </a:lstStyle>
          <a:p>
            <a:fld id="{80EA6CD2-AE46-4700-9918-F1AA9E0DF9E4}" type="slidenum">
              <a:rPr lang="zh-CN" altLang="en-US"/>
              <a:pPr/>
              <a:t>‹#›</a:t>
            </a:fld>
            <a:endParaRPr lang="en-US" altLang="zh-CN"/>
          </a:p>
        </p:txBody>
      </p:sp>
    </p:spTree>
    <p:extLst>
      <p:ext uri="{BB962C8B-B14F-4D97-AF65-F5344CB8AC3E}">
        <p14:creationId xmlns:p14="http://schemas.microsoft.com/office/powerpoint/2010/main" val="34112901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5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3C52921F-3A4C-42CC-AB1D-1377287AC86C}" type="slidenum">
              <a:rPr lang="zh-CN" altLang="en-US">
                <a:latin typeface="Times New Roman" pitchFamily="18" charset="0"/>
              </a:rPr>
              <a:pPr/>
              <a:t>1</a:t>
            </a:fld>
            <a:endParaRPr lang="en-US" altLang="zh-CN">
              <a:latin typeface="Times New Roman" pitchFamily="18" charset="0"/>
            </a:endParaRPr>
          </a:p>
        </p:txBody>
      </p:sp>
    </p:spTree>
    <p:extLst>
      <p:ext uri="{BB962C8B-B14F-4D97-AF65-F5344CB8AC3E}">
        <p14:creationId xmlns:p14="http://schemas.microsoft.com/office/powerpoint/2010/main" val="2865141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EA6CD2-AE46-4700-9918-F1AA9E0DF9E4}" type="slidenum">
              <a:rPr lang="zh-CN" altLang="en-US" smtClean="0"/>
              <a:pPr/>
              <a:t>7</a:t>
            </a:fld>
            <a:endParaRPr lang="en-US" altLang="zh-CN"/>
          </a:p>
        </p:txBody>
      </p:sp>
    </p:spTree>
    <p:extLst>
      <p:ext uri="{BB962C8B-B14F-4D97-AF65-F5344CB8AC3E}">
        <p14:creationId xmlns:p14="http://schemas.microsoft.com/office/powerpoint/2010/main" val="3551723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0"/>
              </a:spcBef>
            </a:pPr>
            <a:endParaRPr lang="zh-CN" altLang="en-US" dirty="0"/>
          </a:p>
        </p:txBody>
      </p:sp>
      <p:sp>
        <p:nvSpPr>
          <p:cNvPr id="4" name="灯片编号占位符 3"/>
          <p:cNvSpPr>
            <a:spLocks noGrp="1"/>
          </p:cNvSpPr>
          <p:nvPr>
            <p:ph type="sldNum" sz="quarter" idx="10"/>
          </p:nvPr>
        </p:nvSpPr>
        <p:spPr/>
        <p:txBody>
          <a:bodyPr/>
          <a:lstStyle/>
          <a:p>
            <a:fld id="{80EA6CD2-AE46-4700-9918-F1AA9E0DF9E4}" type="slidenum">
              <a:rPr lang="zh-CN" altLang="en-US" smtClean="0"/>
              <a:pPr/>
              <a:t>12</a:t>
            </a:fld>
            <a:endParaRPr lang="en-US" altLang="zh-CN"/>
          </a:p>
        </p:txBody>
      </p:sp>
    </p:spTree>
    <p:extLst>
      <p:ext uri="{BB962C8B-B14F-4D97-AF65-F5344CB8AC3E}">
        <p14:creationId xmlns:p14="http://schemas.microsoft.com/office/powerpoint/2010/main" val="96610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8BA82C4A-8DE3-4CD1-9FD2-9302A9E7AC76}" type="slidenum">
              <a:rPr lang="zh-CN" altLang="en-US">
                <a:latin typeface="Times New Roman" pitchFamily="18" charset="0"/>
              </a:rPr>
              <a:pPr/>
              <a:t>42</a:t>
            </a:fld>
            <a:endParaRPr lang="en-US" altLang="zh-CN">
              <a:latin typeface="Times New Roman" pitchFamily="18" charset="0"/>
            </a:endParaRPr>
          </a:p>
        </p:txBody>
      </p:sp>
    </p:spTree>
    <p:extLst>
      <p:ext uri="{BB962C8B-B14F-4D97-AF65-F5344CB8AC3E}">
        <p14:creationId xmlns:p14="http://schemas.microsoft.com/office/powerpoint/2010/main" val="3431108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circleNumDbPlain"/>
            </a:pPr>
            <a:endParaRPr lang="zh-CN" altLang="en-US" smtClean="0"/>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B6829A7C-1FC5-4857-85B7-B000FCD0E7C2}" type="slidenum">
              <a:rPr lang="zh-CN" altLang="en-US">
                <a:latin typeface="Times New Roman" pitchFamily="18" charset="0"/>
              </a:rPr>
              <a:pPr/>
              <a:t>43</a:t>
            </a:fld>
            <a:endParaRPr lang="en-US" altLang="zh-CN">
              <a:latin typeface="Times New Roman" pitchFamily="18" charset="0"/>
            </a:endParaRPr>
          </a:p>
        </p:txBody>
      </p:sp>
    </p:spTree>
    <p:extLst>
      <p:ext uri="{BB962C8B-B14F-4D97-AF65-F5344CB8AC3E}">
        <p14:creationId xmlns:p14="http://schemas.microsoft.com/office/powerpoint/2010/main" val="268450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21610F84-DF7F-4BAB-8401-C97BAEE5D5C8}" type="slidenum">
              <a:rPr lang="zh-CN" altLang="en-US">
                <a:latin typeface="Times New Roman" pitchFamily="18" charset="0"/>
              </a:rPr>
              <a:pPr/>
              <a:t>46</a:t>
            </a:fld>
            <a:endParaRPr lang="en-US" altLang="zh-CN">
              <a:latin typeface="Times New Roman" pitchFamily="18" charset="0"/>
            </a:endParaRPr>
          </a:p>
        </p:txBody>
      </p:sp>
    </p:spTree>
    <p:extLst>
      <p:ext uri="{BB962C8B-B14F-4D97-AF65-F5344CB8AC3E}">
        <p14:creationId xmlns:p14="http://schemas.microsoft.com/office/powerpoint/2010/main" val="143657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2803803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3699386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1159783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304800"/>
            <a:ext cx="19240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04800"/>
            <a:ext cx="56197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1596774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b="1" i="0" baseline="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07628" y="1052802"/>
            <a:ext cx="8928744" cy="5084430"/>
          </a:xfrm>
        </p:spPr>
        <p:txBody>
          <a:bodyPr/>
          <a:lstStyle>
            <a:lvl1pPr marL="0" indent="612000">
              <a:buNone/>
              <a:defRPr sz="2400" b="1" i="0" baseline="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ftr" sz="quarter" idx="10"/>
          </p:nvPr>
        </p:nvSpPr>
        <p:spPr>
          <a:xfrm>
            <a:off x="3203886" y="6376895"/>
            <a:ext cx="2895600" cy="457200"/>
          </a:xfrm>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311831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a:defRPr/>
            </a:pPr>
            <a:r>
              <a:rPr lang="en-US" altLang="zh-CN" smtClean="0"/>
              <a:t>1</a:t>
            </a:r>
            <a:endParaRPr lang="en-US" altLang="zh-CN"/>
          </a:p>
        </p:txBody>
      </p:sp>
    </p:spTree>
    <p:extLst>
      <p:ext uri="{BB962C8B-B14F-4D97-AF65-F5344CB8AC3E}">
        <p14:creationId xmlns:p14="http://schemas.microsoft.com/office/powerpoint/2010/main" val="582582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301150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62000" y="1295400"/>
            <a:ext cx="3733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3733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3680453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39352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2713995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3257037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smtClean="0"/>
              <a:t>1</a:t>
            </a:r>
            <a:endParaRPr lang="en-US" altLang="zh-CN"/>
          </a:p>
        </p:txBody>
      </p:sp>
    </p:spTree>
    <p:extLst>
      <p:ext uri="{BB962C8B-B14F-4D97-AF65-F5344CB8AC3E}">
        <p14:creationId xmlns:p14="http://schemas.microsoft.com/office/powerpoint/2010/main" val="2168667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52000"/>
          </a:schemeClr>
        </a:solidFill>
        <a:effectLst/>
      </p:bgPr>
    </p:bg>
    <p:spTree>
      <p:nvGrpSpPr>
        <p:cNvPr id="1" name=""/>
        <p:cNvGrpSpPr/>
        <p:nvPr/>
      </p:nvGrpSpPr>
      <p:grpSpPr>
        <a:xfrm>
          <a:off x="0" y="0"/>
          <a:ext cx="0" cy="0"/>
          <a:chOff x="0" y="0"/>
          <a:chExt cx="0" cy="0"/>
        </a:xfrm>
      </p:grpSpPr>
      <p:sp>
        <p:nvSpPr>
          <p:cNvPr id="8194" name="Rectangle 2"/>
          <p:cNvSpPr>
            <a:spLocks noChangeArrowheads="1"/>
          </p:cNvSpPr>
          <p:nvPr userDrawn="1"/>
        </p:nvSpPr>
        <p:spPr bwMode="auto">
          <a:xfrm>
            <a:off x="0" y="0"/>
            <a:ext cx="9144000" cy="260350"/>
          </a:xfrm>
          <a:prstGeom prst="rect">
            <a:avLst/>
          </a:prstGeom>
          <a:gradFill rotWithShape="1">
            <a:gsLst>
              <a:gs pos="0">
                <a:srgbClr val="33CCFF"/>
              </a:gs>
              <a:gs pos="100000">
                <a:schemeClr val="bg1"/>
              </a:gs>
            </a:gsLst>
            <a:lin ang="5400000" scaled="1"/>
          </a:gradFill>
          <a:ln w="9525">
            <a:noFill/>
            <a:miter lim="800000"/>
            <a:headEnd/>
            <a:tailEnd/>
          </a:ln>
          <a:effectLst/>
        </p:spPr>
        <p:txBody>
          <a:bodyPr wrap="none" anchor="ctr"/>
          <a:lstStyle/>
          <a:p>
            <a:pPr eaLnBrk="1" hangingPunct="1">
              <a:defRPr/>
            </a:pPr>
            <a:endParaRPr lang="zh-CN" altLang="en-US" sz="6000">
              <a:solidFill>
                <a:srgbClr val="000000"/>
              </a:solidFill>
            </a:endParaRPr>
          </a:p>
        </p:txBody>
      </p:sp>
      <p:sp>
        <p:nvSpPr>
          <p:cNvPr id="8195" name="Rectangle 3"/>
          <p:cNvSpPr>
            <a:spLocks noChangeArrowheads="1"/>
          </p:cNvSpPr>
          <p:nvPr userDrawn="1"/>
        </p:nvSpPr>
        <p:spPr bwMode="auto">
          <a:xfrm>
            <a:off x="0" y="6524625"/>
            <a:ext cx="9144000" cy="333375"/>
          </a:xfrm>
          <a:prstGeom prst="rect">
            <a:avLst/>
          </a:prstGeom>
          <a:solidFill>
            <a:srgbClr val="122D62"/>
          </a:solidFill>
          <a:ln w="9525">
            <a:noFill/>
            <a:miter lim="800000"/>
            <a:headEnd/>
            <a:tailEnd/>
          </a:ln>
          <a:effectLst/>
        </p:spPr>
        <p:txBody>
          <a:bodyPr wrap="none" anchor="ctr"/>
          <a:lstStyle/>
          <a:p>
            <a:pPr algn="ctr">
              <a:defRPr/>
            </a:pPr>
            <a:endParaRPr lang="zh-CN" altLang="zh-CN" sz="1400">
              <a:solidFill>
                <a:srgbClr val="FFFFFF"/>
              </a:solidFill>
              <a:latin typeface="Arial Black" pitchFamily="34" charset="0"/>
            </a:endParaRPr>
          </a:p>
        </p:txBody>
      </p:sp>
      <p:sp>
        <p:nvSpPr>
          <p:cNvPr id="8196" name="Rectangle 4"/>
          <p:cNvSpPr>
            <a:spLocks noGrp="1" noChangeArrowheads="1"/>
          </p:cNvSpPr>
          <p:nvPr>
            <p:ph type="ftr" sz="quarter" idx="3"/>
          </p:nvPr>
        </p:nvSpPr>
        <p:spPr bwMode="auto">
          <a:xfrm>
            <a:off x="3203575" y="6200775"/>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defRPr sz="1400" b="1">
                <a:solidFill>
                  <a:srgbClr val="114FFB"/>
                </a:solidFill>
                <a:latin typeface="Helvetica" pitchFamily="34" charset="0"/>
              </a:defRPr>
            </a:lvl1pPr>
          </a:lstStyle>
          <a:p>
            <a:pPr>
              <a:defRPr/>
            </a:pPr>
            <a:r>
              <a:rPr lang="en-US" altLang="zh-CN" smtClean="0"/>
              <a:t>1</a:t>
            </a:r>
            <a:endParaRPr lang="en-US" altLang="zh-CN"/>
          </a:p>
        </p:txBody>
      </p:sp>
      <p:sp>
        <p:nvSpPr>
          <p:cNvPr id="5125" name="Rectangle 5"/>
          <p:cNvSpPr>
            <a:spLocks noGrp="1" noChangeArrowheads="1"/>
          </p:cNvSpPr>
          <p:nvPr>
            <p:ph type="title"/>
          </p:nvPr>
        </p:nvSpPr>
        <p:spPr bwMode="auto">
          <a:xfrm>
            <a:off x="685800" y="304800"/>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smtClean="0"/>
              <a:t>Slide Title</a:t>
            </a:r>
          </a:p>
        </p:txBody>
      </p:sp>
      <p:sp>
        <p:nvSpPr>
          <p:cNvPr id="5126" name="Rectangle 6"/>
          <p:cNvSpPr>
            <a:spLocks noGrp="1" noChangeArrowheads="1"/>
          </p:cNvSpPr>
          <p:nvPr>
            <p:ph type="body" idx="1"/>
          </p:nvPr>
        </p:nvSpPr>
        <p:spPr bwMode="auto">
          <a:xfrm>
            <a:off x="762000" y="1295400"/>
            <a:ext cx="7620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smtClean="0"/>
              <a:t>Body Text</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8199" name="Line 7"/>
          <p:cNvSpPr>
            <a:spLocks noChangeShapeType="1"/>
          </p:cNvSpPr>
          <p:nvPr userDrawn="1"/>
        </p:nvSpPr>
        <p:spPr bwMode="auto">
          <a:xfrm>
            <a:off x="693738" y="1066800"/>
            <a:ext cx="7651750" cy="0"/>
          </a:xfrm>
          <a:prstGeom prst="line">
            <a:avLst/>
          </a:prstGeom>
          <a:noFill/>
          <a:ln w="47625" cmpd="thinThick">
            <a:solidFill>
              <a:srgbClr val="FBBA03"/>
            </a:solidFill>
            <a:round/>
            <a:headEnd type="none" w="sm" len="sm"/>
            <a:tailEnd type="none" w="sm" len="sm"/>
          </a:ln>
          <a:effectLst/>
        </p:spPr>
        <p:txBody>
          <a:bodyPr wrap="none" anchor="ctr"/>
          <a:lstStyle/>
          <a:p>
            <a:pPr eaLnBrk="1" hangingPunct="1">
              <a:defRPr/>
            </a:pPr>
            <a:endParaRPr lang="zh-CN" altLang="en-US" sz="6000">
              <a:solidFill>
                <a:srgbClr val="000000"/>
              </a:solidFill>
            </a:endParaRPr>
          </a:p>
        </p:txBody>
      </p:sp>
    </p:spTree>
    <p:extLst>
      <p:ext uri="{BB962C8B-B14F-4D97-AF65-F5344CB8AC3E}">
        <p14:creationId xmlns:p14="http://schemas.microsoft.com/office/powerpoint/2010/main" val="2680100790"/>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Lst>
  <p:hf hdr="0" dt="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p:nvPr>
        </p:nvSpPr>
        <p:spPr/>
        <p:txBody>
          <a:bodyPr/>
          <a:lstStyle/>
          <a:p>
            <a:r>
              <a:rPr lang="en-US" altLang="zh-CN" sz="4000" b="1" smtClean="0">
                <a:solidFill>
                  <a:srgbClr val="990000"/>
                </a:solidFill>
              </a:rPr>
              <a:t>7.  </a:t>
            </a:r>
            <a:r>
              <a:rPr lang="zh-CN" altLang="en-US" sz="4000" b="1" smtClean="0">
                <a:solidFill>
                  <a:srgbClr val="990000"/>
                </a:solidFill>
              </a:rPr>
              <a:t>串行接口的应用技术</a:t>
            </a:r>
            <a:endParaRPr lang="zh-CN" altLang="en-US" sz="4000" smtClean="0"/>
          </a:p>
        </p:txBody>
      </p:sp>
      <p:sp>
        <p:nvSpPr>
          <p:cNvPr id="4099" name="内容占位符 2"/>
          <p:cNvSpPr>
            <a:spLocks noGrp="1" noChangeArrowheads="1"/>
          </p:cNvSpPr>
          <p:nvPr>
            <p:ph idx="1"/>
          </p:nvPr>
        </p:nvSpPr>
        <p:spPr>
          <a:xfrm>
            <a:off x="0" y="1052736"/>
            <a:ext cx="9144000" cy="5436964"/>
          </a:xfrm>
          <a:solidFill>
            <a:schemeClr val="bg1"/>
          </a:solidFill>
        </p:spPr>
        <p:txBody>
          <a:bodyPr/>
          <a:lstStyle/>
          <a:p>
            <a:pPr marL="0" indent="0">
              <a:spcBef>
                <a:spcPts val="0"/>
              </a:spcBef>
              <a:buFont typeface="Wingdings 2" panose="05020102010507070707" pitchFamily="18" charset="2"/>
              <a:buNone/>
              <a:defRPr/>
            </a:pPr>
            <a:r>
              <a:rPr lang="en-US" altLang="zh-CN" sz="2800" dirty="0" smtClean="0"/>
              <a:t>	</a:t>
            </a:r>
            <a:r>
              <a:rPr lang="en-US" altLang="zh-CN" sz="2800" b="1" dirty="0" smtClean="0">
                <a:solidFill>
                  <a:srgbClr val="C00000"/>
                </a:solidFill>
                <a:latin typeface="+mn-ea"/>
              </a:rPr>
              <a:t>7.1  </a:t>
            </a:r>
            <a:r>
              <a:rPr lang="zh-CN" altLang="en-US" sz="2800" b="1" dirty="0" smtClean="0">
                <a:solidFill>
                  <a:srgbClr val="C00000"/>
                </a:solidFill>
                <a:latin typeface="+mn-ea"/>
              </a:rPr>
              <a:t>概述</a:t>
            </a:r>
            <a:endParaRPr lang="en-US" altLang="zh-CN" sz="2800" b="1" dirty="0" smtClean="0">
              <a:solidFill>
                <a:srgbClr val="C00000"/>
              </a:solidFill>
              <a:latin typeface="+mn-ea"/>
            </a:endParaRPr>
          </a:p>
          <a:p>
            <a:pPr marL="0" indent="0">
              <a:spcBef>
                <a:spcPts val="0"/>
              </a:spcBef>
              <a:buFont typeface="Wingdings 2" panose="05020102010507070707" pitchFamily="18" charset="2"/>
              <a:buNone/>
              <a:defRPr/>
            </a:pPr>
            <a:r>
              <a:rPr lang="en-US" altLang="zh-CN" sz="2400" b="1" dirty="0" smtClean="0">
                <a:solidFill>
                  <a:srgbClr val="9900FF"/>
                </a:solidFill>
                <a:latin typeface="+mn-ea"/>
              </a:rPr>
              <a:t>1. </a:t>
            </a:r>
            <a:r>
              <a:rPr lang="zh-CN" altLang="en-US" dirty="0" smtClean="0">
                <a:solidFill>
                  <a:srgbClr val="9900FF"/>
                </a:solidFill>
                <a:latin typeface="+mn-ea"/>
              </a:rPr>
              <a:t>并行通信与串行通信</a:t>
            </a:r>
            <a:r>
              <a:rPr lang="en-US" altLang="zh-CN" sz="2400" b="1" dirty="0" smtClean="0">
                <a:solidFill>
                  <a:srgbClr val="9900FF"/>
                </a:solidFill>
                <a:latin typeface="+mn-ea"/>
              </a:rPr>
              <a:t>    </a:t>
            </a:r>
          </a:p>
          <a:p>
            <a:pPr marL="0" indent="0">
              <a:spcBef>
                <a:spcPts val="0"/>
              </a:spcBef>
              <a:buFont typeface="Wingdings 2" panose="05020102010507070707" pitchFamily="18" charset="2"/>
              <a:buNone/>
              <a:defRPr/>
            </a:pPr>
            <a:r>
              <a:rPr lang="zh-CN" altLang="en-US" sz="2400" b="1" dirty="0" smtClean="0">
                <a:latin typeface="+mn-ea"/>
              </a:rPr>
              <a:t>    并行通信是数据的各位同时传送，其优点是传送速度快，主要用于短距离传送。串行通信是数据的各位依次逐位在同一根数据线上传送，</a:t>
            </a:r>
            <a:r>
              <a:rPr lang="zh-CN" altLang="en-US" sz="2400" b="1" dirty="0" smtClean="0"/>
              <a:t>其特点是适合远距离通信，但传输速率低。如图</a:t>
            </a:r>
            <a:r>
              <a:rPr lang="en-US" altLang="zh-CN" sz="2400" b="1" dirty="0" smtClean="0"/>
              <a:t>7-1</a:t>
            </a:r>
            <a:r>
              <a:rPr lang="zh-CN" altLang="en-US" dirty="0"/>
              <a:t>。</a:t>
            </a:r>
            <a:endParaRPr lang="en-US" altLang="zh-CN" sz="2400" b="1" dirty="0" smtClean="0"/>
          </a:p>
          <a:p>
            <a:pPr marL="0" indent="0">
              <a:spcBef>
                <a:spcPts val="0"/>
              </a:spcBef>
              <a:buFont typeface="Wingdings 2" panose="05020102010507070707" pitchFamily="18" charset="2"/>
              <a:buNone/>
              <a:defRPr/>
            </a:pPr>
            <a:endParaRPr lang="en-US" altLang="zh-CN" sz="2400" b="1" dirty="0" smtClean="0"/>
          </a:p>
          <a:p>
            <a:pPr marL="0" indent="0">
              <a:spcBef>
                <a:spcPts val="0"/>
              </a:spcBef>
              <a:buFont typeface="Wingdings 2" panose="05020102010507070707" pitchFamily="18" charset="2"/>
              <a:buNone/>
              <a:defRPr/>
            </a:pPr>
            <a:endParaRPr lang="en-US" altLang="zh-CN" sz="2400" b="1" dirty="0" smtClean="0">
              <a:solidFill>
                <a:srgbClr val="9900FF"/>
              </a:solidFill>
              <a:latin typeface="+mn-ea"/>
            </a:endParaRPr>
          </a:p>
          <a:p>
            <a:pPr marL="0" indent="0">
              <a:spcBef>
                <a:spcPts val="0"/>
              </a:spcBef>
              <a:buFont typeface="Wingdings 2" panose="05020102010507070707" pitchFamily="18" charset="2"/>
              <a:buNone/>
              <a:defRPr/>
            </a:pPr>
            <a:endParaRPr lang="en-US" altLang="zh-CN" dirty="0">
              <a:solidFill>
                <a:srgbClr val="9900FF"/>
              </a:solidFill>
              <a:latin typeface="+mn-ea"/>
            </a:endParaRPr>
          </a:p>
          <a:p>
            <a:pPr marL="0" indent="0">
              <a:spcBef>
                <a:spcPts val="0"/>
              </a:spcBef>
              <a:buFont typeface="Wingdings 2" panose="05020102010507070707" pitchFamily="18" charset="2"/>
              <a:buNone/>
              <a:defRPr/>
            </a:pPr>
            <a:endParaRPr lang="en-US" altLang="zh-CN" sz="2400" b="1" dirty="0" smtClean="0">
              <a:solidFill>
                <a:srgbClr val="9900FF"/>
              </a:solidFill>
              <a:latin typeface="+mn-ea"/>
            </a:endParaRPr>
          </a:p>
          <a:p>
            <a:pPr marL="0" indent="0">
              <a:spcBef>
                <a:spcPts val="0"/>
              </a:spcBef>
              <a:buFont typeface="Wingdings 2" panose="05020102010507070707" pitchFamily="18" charset="2"/>
              <a:buNone/>
              <a:defRPr/>
            </a:pPr>
            <a:endParaRPr lang="en-US" altLang="zh-CN" dirty="0">
              <a:solidFill>
                <a:srgbClr val="9900FF"/>
              </a:solidFill>
              <a:latin typeface="+mn-ea"/>
            </a:endParaRPr>
          </a:p>
          <a:p>
            <a:pPr marL="0" indent="0">
              <a:spcBef>
                <a:spcPts val="0"/>
              </a:spcBef>
              <a:buFont typeface="Wingdings 2" panose="05020102010507070707" pitchFamily="18" charset="2"/>
              <a:buNone/>
              <a:defRPr/>
            </a:pPr>
            <a:endParaRPr lang="en-US" altLang="zh-CN" sz="2400" b="1" dirty="0" smtClean="0">
              <a:solidFill>
                <a:srgbClr val="9900FF"/>
              </a:solidFill>
              <a:latin typeface="+mn-ea"/>
            </a:endParaRPr>
          </a:p>
          <a:p>
            <a:pPr marL="0" indent="0">
              <a:spcBef>
                <a:spcPts val="0"/>
              </a:spcBef>
              <a:buFont typeface="Wingdings 2" panose="05020102010507070707" pitchFamily="18" charset="2"/>
              <a:buNone/>
              <a:defRPr/>
            </a:pPr>
            <a:r>
              <a:rPr lang="en-US" altLang="zh-CN" sz="2400" b="1" dirty="0" smtClean="0">
                <a:solidFill>
                  <a:srgbClr val="9900FF"/>
                </a:solidFill>
                <a:latin typeface="+mn-ea"/>
              </a:rPr>
              <a:t>2. </a:t>
            </a:r>
            <a:r>
              <a:rPr lang="zh-CN" altLang="en-US" sz="2400" b="1" dirty="0" smtClean="0">
                <a:solidFill>
                  <a:srgbClr val="9900FF"/>
                </a:solidFill>
                <a:latin typeface="+mn-ea"/>
              </a:rPr>
              <a:t>串行通信传输方式分类</a:t>
            </a:r>
            <a:endParaRPr lang="en-US" altLang="zh-CN" sz="2400" b="1" dirty="0" smtClean="0">
              <a:solidFill>
                <a:srgbClr val="9900FF"/>
              </a:solidFill>
              <a:latin typeface="+mn-ea"/>
            </a:endParaRPr>
          </a:p>
          <a:p>
            <a:pPr marL="0" indent="0">
              <a:spcBef>
                <a:spcPts val="0"/>
              </a:spcBef>
              <a:buFont typeface="Wingdings 2" panose="05020102010507070707" pitchFamily="18" charset="2"/>
              <a:buNone/>
              <a:defRPr/>
            </a:pPr>
            <a:r>
              <a:rPr lang="en-US" altLang="zh-CN" sz="2400" b="1" dirty="0">
                <a:solidFill>
                  <a:srgbClr val="0000FF"/>
                </a:solidFill>
              </a:rPr>
              <a:t> </a:t>
            </a:r>
            <a:r>
              <a:rPr lang="en-US" altLang="zh-CN" sz="2400" b="1" dirty="0" smtClean="0">
                <a:solidFill>
                  <a:srgbClr val="0000FF"/>
                </a:solidFill>
              </a:rPr>
              <a:t>       </a:t>
            </a:r>
            <a:r>
              <a:rPr lang="zh-CN" altLang="en-US" sz="2400" b="1" dirty="0" smtClean="0">
                <a:solidFill>
                  <a:srgbClr val="0000FF"/>
                </a:solidFill>
              </a:rPr>
              <a:t>（</a:t>
            </a:r>
            <a:r>
              <a:rPr lang="en-US" altLang="zh-CN" sz="2400" b="1" dirty="0" smtClean="0">
                <a:solidFill>
                  <a:srgbClr val="0000FF"/>
                </a:solidFill>
              </a:rPr>
              <a:t>1</a:t>
            </a:r>
            <a:r>
              <a:rPr lang="zh-CN" altLang="en-US" sz="2400" b="1" dirty="0" smtClean="0">
                <a:solidFill>
                  <a:srgbClr val="0000FF"/>
                </a:solidFill>
              </a:rPr>
              <a:t>）根据信息的传送方向</a:t>
            </a:r>
            <a:r>
              <a:rPr lang="zh-CN" altLang="en-US" sz="2400" b="1" dirty="0" smtClean="0"/>
              <a:t>，串行通信可以进一步分为单工、半双工和全双工三种方式。</a:t>
            </a:r>
            <a:endParaRPr lang="zh-CN" altLang="en-US" sz="2400" b="1" dirty="0" smtClean="0">
              <a:latin typeface="+mn-ea"/>
            </a:endParaRPr>
          </a:p>
        </p:txBody>
      </p:sp>
      <p:sp>
        <p:nvSpPr>
          <p:cNvPr id="14340"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C64D699D-5305-4453-B774-598E5E5A8D8C}" type="slidenum">
              <a:rPr lang="en-US" altLang="zh-CN" sz="1000"/>
              <a:pPr>
                <a:spcBef>
                  <a:spcPct val="0"/>
                </a:spcBef>
                <a:buClrTx/>
                <a:buFontTx/>
                <a:buNone/>
              </a:pPr>
              <a:t>1</a:t>
            </a:fld>
            <a:endParaRPr lang="en-US" altLang="zh-CN" sz="1000"/>
          </a:p>
        </p:txBody>
      </p:sp>
      <p:pic>
        <p:nvPicPr>
          <p:cNvPr id="143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8" y="101600"/>
            <a:ext cx="23764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0"/>
          </p:nvPr>
        </p:nvSpPr>
        <p:spPr/>
        <p:txBody>
          <a:bodyPr/>
          <a:lstStyle/>
          <a:p>
            <a:pPr>
              <a:defRPr/>
            </a:pPr>
            <a:r>
              <a:rPr lang="en-US" altLang="zh-CN" dirty="0" smtClean="0"/>
              <a:t>1</a:t>
            </a:r>
            <a:endParaRPr lang="en-US" altLang="zh-CN" dirty="0"/>
          </a:p>
        </p:txBody>
      </p:sp>
      <p:pic>
        <p:nvPicPr>
          <p:cNvPr id="5" name="图片 4"/>
          <p:cNvPicPr>
            <a:picLocks noChangeAspect="1"/>
          </p:cNvPicPr>
          <p:nvPr/>
        </p:nvPicPr>
        <p:blipFill>
          <a:blip r:embed="rId4"/>
          <a:stretch>
            <a:fillRect/>
          </a:stretch>
        </p:blipFill>
        <p:spPr>
          <a:xfrm>
            <a:off x="323528" y="3140968"/>
            <a:ext cx="8208912" cy="1944216"/>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57200"/>
            <a:ext cx="7673975" cy="609600"/>
          </a:xfrm>
        </p:spPr>
        <p:txBody>
          <a:bodyPr/>
          <a:lstStyle/>
          <a:p>
            <a:pPr lvl="0">
              <a:spcBef>
                <a:spcPts val="0"/>
              </a:spcBef>
              <a:defRPr/>
            </a:pPr>
            <a:r>
              <a:rPr lang="en-US" altLang="zh-CN" dirty="0">
                <a:solidFill>
                  <a:srgbClr val="0000FF"/>
                </a:solidFill>
                <a:latin typeface="宋体"/>
                <a:cs typeface="+mn-cs"/>
              </a:rPr>
              <a:t>RB8</a:t>
            </a:r>
            <a:r>
              <a:rPr lang="zh-CN" altLang="en-US" dirty="0">
                <a:solidFill>
                  <a:srgbClr val="0000FF"/>
                </a:solidFill>
                <a:latin typeface="宋体"/>
                <a:cs typeface="+mn-cs"/>
              </a:rPr>
              <a:t>：接收数据位</a:t>
            </a:r>
            <a:r>
              <a:rPr lang="zh-CN" altLang="en-US" dirty="0" smtClean="0">
                <a:solidFill>
                  <a:srgbClr val="0000FF"/>
                </a:solidFill>
                <a:latin typeface="宋体"/>
                <a:cs typeface="+mn-cs"/>
              </a:rPr>
              <a:t>。</a:t>
            </a:r>
            <a:endParaRPr lang="zh-CN" altLang="en-US" dirty="0"/>
          </a:p>
        </p:txBody>
      </p:sp>
      <p:sp>
        <p:nvSpPr>
          <p:cNvPr id="16385" name="内容占位符 2"/>
          <p:cNvSpPr>
            <a:spLocks noGrp="1" noChangeArrowheads="1"/>
          </p:cNvSpPr>
          <p:nvPr>
            <p:ph idx="1"/>
          </p:nvPr>
        </p:nvSpPr>
        <p:spPr/>
        <p:txBody>
          <a:bodyPr/>
          <a:lstStyle/>
          <a:p>
            <a:pPr marL="0" indent="0">
              <a:spcBef>
                <a:spcPts val="600"/>
              </a:spcBef>
              <a:buFont typeface="Wingdings" pitchFamily="2" charset="2"/>
              <a:buNone/>
              <a:defRPr/>
            </a:pPr>
            <a:r>
              <a:rPr lang="zh-CN" altLang="en-US" b="1" dirty="0" smtClean="0">
                <a:solidFill>
                  <a:srgbClr val="FF0000"/>
                </a:solidFill>
                <a:latin typeface="+mn-ea"/>
              </a:rPr>
              <a:t>    在</a:t>
            </a:r>
            <a:r>
              <a:rPr lang="zh-CN" altLang="en-US" b="1" dirty="0">
                <a:solidFill>
                  <a:srgbClr val="FF0000"/>
                </a:solidFill>
                <a:latin typeface="+mn-ea"/>
              </a:rPr>
              <a:t>方式</a:t>
            </a:r>
            <a:r>
              <a:rPr lang="en-US" altLang="zh-CN" b="1" dirty="0">
                <a:solidFill>
                  <a:srgbClr val="FF0000"/>
                </a:solidFill>
                <a:latin typeface="+mn-ea"/>
              </a:rPr>
              <a:t>2</a:t>
            </a:r>
            <a:r>
              <a:rPr lang="zh-CN" altLang="en-US" b="1" dirty="0">
                <a:solidFill>
                  <a:srgbClr val="FF0000"/>
                </a:solidFill>
                <a:latin typeface="+mn-ea"/>
              </a:rPr>
              <a:t>和方式</a:t>
            </a:r>
            <a:r>
              <a:rPr lang="en-US" altLang="zh-CN" b="1" dirty="0">
                <a:solidFill>
                  <a:srgbClr val="FF0000"/>
                </a:solidFill>
                <a:latin typeface="+mn-ea"/>
              </a:rPr>
              <a:t>3</a:t>
            </a:r>
            <a:r>
              <a:rPr lang="zh-CN" altLang="en-US" b="1" dirty="0">
                <a:solidFill>
                  <a:srgbClr val="FF0000"/>
                </a:solidFill>
                <a:latin typeface="+mn-ea"/>
              </a:rPr>
              <a:t>时</a:t>
            </a:r>
            <a:r>
              <a:rPr lang="zh-CN" altLang="en-US" b="1" dirty="0">
                <a:latin typeface="+mn-ea"/>
              </a:rPr>
              <a:t>，存放的是已接收到的第</a:t>
            </a:r>
            <a:r>
              <a:rPr lang="en-US" altLang="zh-CN" b="1" dirty="0">
                <a:latin typeface="+mn-ea"/>
              </a:rPr>
              <a:t>9</a:t>
            </a:r>
            <a:r>
              <a:rPr lang="zh-CN" altLang="en-US" b="1" dirty="0">
                <a:latin typeface="+mn-ea"/>
              </a:rPr>
              <a:t>位数据。</a:t>
            </a:r>
            <a:r>
              <a:rPr lang="zh-CN" altLang="en-US" b="1" dirty="0">
                <a:solidFill>
                  <a:srgbClr val="FF0000"/>
                </a:solidFill>
                <a:latin typeface="+mn-ea"/>
              </a:rPr>
              <a:t>在方式</a:t>
            </a:r>
            <a:r>
              <a:rPr lang="en-US" altLang="zh-CN" b="1" dirty="0">
                <a:solidFill>
                  <a:srgbClr val="FF0000"/>
                </a:solidFill>
                <a:latin typeface="+mn-ea"/>
              </a:rPr>
              <a:t>1</a:t>
            </a:r>
            <a:r>
              <a:rPr lang="zh-CN" altLang="en-US" b="1" dirty="0">
                <a:solidFill>
                  <a:srgbClr val="FF0000"/>
                </a:solidFill>
                <a:latin typeface="+mn-ea"/>
              </a:rPr>
              <a:t>时</a:t>
            </a:r>
            <a:r>
              <a:rPr lang="zh-CN" altLang="en-US" b="1" dirty="0">
                <a:latin typeface="+mn-ea"/>
              </a:rPr>
              <a:t>，此位为接收到的停止位</a:t>
            </a:r>
            <a:r>
              <a:rPr lang="zh-CN" altLang="en-US" b="1" dirty="0" smtClean="0">
                <a:latin typeface="+mn-ea"/>
              </a:rPr>
              <a:t>。</a:t>
            </a:r>
            <a:endParaRPr lang="en-US" altLang="zh-CN" b="1" dirty="0" smtClean="0">
              <a:latin typeface="+mn-ea"/>
            </a:endParaRPr>
          </a:p>
          <a:p>
            <a:pPr marL="0" indent="0">
              <a:spcBef>
                <a:spcPts val="600"/>
              </a:spcBef>
              <a:buFont typeface="Wingdings" pitchFamily="2" charset="2"/>
              <a:buNone/>
              <a:defRPr/>
            </a:pPr>
            <a:r>
              <a:rPr lang="zh-CN" altLang="en-US" b="1" dirty="0" smtClean="0">
                <a:solidFill>
                  <a:srgbClr val="FF0000"/>
                </a:solidFill>
                <a:latin typeface="+mn-ea"/>
              </a:rPr>
              <a:t>    在</a:t>
            </a:r>
            <a:r>
              <a:rPr lang="zh-CN" altLang="en-US" b="1" dirty="0">
                <a:solidFill>
                  <a:srgbClr val="FF0000"/>
                </a:solidFill>
                <a:latin typeface="+mn-ea"/>
              </a:rPr>
              <a:t>方式</a:t>
            </a:r>
            <a:r>
              <a:rPr lang="en-US" altLang="zh-CN" b="1" dirty="0">
                <a:solidFill>
                  <a:srgbClr val="FF0000"/>
                </a:solidFill>
                <a:latin typeface="+mn-ea"/>
              </a:rPr>
              <a:t>0</a:t>
            </a:r>
            <a:r>
              <a:rPr lang="zh-CN" altLang="en-US" b="1" dirty="0">
                <a:solidFill>
                  <a:srgbClr val="FF0000"/>
                </a:solidFill>
                <a:latin typeface="+mn-ea"/>
              </a:rPr>
              <a:t>中，此位没用</a:t>
            </a:r>
            <a:r>
              <a:rPr lang="zh-CN" altLang="en-US" b="1" dirty="0" smtClean="0">
                <a:latin typeface="+mn-ea"/>
              </a:rPr>
              <a:t>。</a:t>
            </a:r>
            <a:r>
              <a:rPr lang="en-US" altLang="zh-CN" b="1" dirty="0" smtClean="0">
                <a:latin typeface="+mn-ea"/>
              </a:rPr>
              <a:t>RB8</a:t>
            </a:r>
            <a:r>
              <a:rPr lang="zh-CN" altLang="en-US" b="1" dirty="0">
                <a:latin typeface="+mn-ea"/>
              </a:rPr>
              <a:t>也可以作为串行通信接收方的</a:t>
            </a:r>
            <a:r>
              <a:rPr lang="zh-CN" altLang="en-US" b="1" dirty="0">
                <a:solidFill>
                  <a:srgbClr val="FF0000"/>
                </a:solidFill>
                <a:latin typeface="+mn-ea"/>
              </a:rPr>
              <a:t>奇偶校验位</a:t>
            </a:r>
            <a:r>
              <a:rPr lang="zh-CN" altLang="en-US" b="1" dirty="0">
                <a:latin typeface="+mn-ea"/>
              </a:rPr>
              <a:t>或</a:t>
            </a:r>
            <a:r>
              <a:rPr lang="zh-CN" altLang="en-US" b="1" dirty="0">
                <a:solidFill>
                  <a:srgbClr val="FF0000"/>
                </a:solidFill>
                <a:latin typeface="+mn-ea"/>
              </a:rPr>
              <a:t>多机通信</a:t>
            </a:r>
            <a:r>
              <a:rPr lang="zh-CN" altLang="en-US" b="1" dirty="0" smtClean="0">
                <a:solidFill>
                  <a:srgbClr val="FF0000"/>
                </a:solidFill>
                <a:latin typeface="+mn-ea"/>
              </a:rPr>
              <a:t>中接收方的地址</a:t>
            </a:r>
            <a:r>
              <a:rPr lang="en-US" altLang="zh-CN" b="1" dirty="0">
                <a:solidFill>
                  <a:srgbClr val="FF0000"/>
                </a:solidFill>
                <a:latin typeface="+mn-ea"/>
              </a:rPr>
              <a:t>/</a:t>
            </a:r>
            <a:r>
              <a:rPr lang="zh-CN" altLang="en-US" b="1" dirty="0">
                <a:solidFill>
                  <a:srgbClr val="FF0000"/>
                </a:solidFill>
                <a:latin typeface="+mn-ea"/>
              </a:rPr>
              <a:t>数据的标识位。</a:t>
            </a:r>
            <a:endParaRPr lang="en-US" altLang="zh-CN" b="1" dirty="0">
              <a:solidFill>
                <a:srgbClr val="FF0000"/>
              </a:solidFill>
              <a:latin typeface="+mn-ea"/>
            </a:endParaRPr>
          </a:p>
          <a:p>
            <a:pPr marL="0" indent="0">
              <a:spcBef>
                <a:spcPts val="600"/>
              </a:spcBef>
              <a:buFont typeface="Wingdings 2" panose="05020102010507070707" pitchFamily="18" charset="2"/>
              <a:buNone/>
              <a:defRPr/>
            </a:pPr>
            <a:r>
              <a:rPr lang="en-US" altLang="zh-CN" b="1" dirty="0" smtClean="0">
                <a:solidFill>
                  <a:srgbClr val="0000FF"/>
                </a:solidFill>
                <a:latin typeface="+mn-ea"/>
              </a:rPr>
              <a:t>    REN</a:t>
            </a:r>
            <a:r>
              <a:rPr lang="zh-CN" altLang="en-US" b="1" dirty="0">
                <a:solidFill>
                  <a:srgbClr val="0000FF"/>
                </a:solidFill>
                <a:latin typeface="+mn-ea"/>
              </a:rPr>
              <a:t>：串行口接收允许位。</a:t>
            </a:r>
            <a:r>
              <a:rPr lang="zh-CN" altLang="en-US" b="1" dirty="0">
                <a:latin typeface="+mn-ea"/>
              </a:rPr>
              <a:t>由软件置位设定为允许接收数据状态；由软件复位设定为禁止接收状态。</a:t>
            </a:r>
          </a:p>
          <a:p>
            <a:pPr marL="0" indent="0">
              <a:spcBef>
                <a:spcPts val="600"/>
              </a:spcBef>
              <a:buFont typeface="Wingdings 2" panose="05020102010507070707" pitchFamily="18" charset="2"/>
              <a:buNone/>
              <a:defRPr/>
            </a:pPr>
            <a:r>
              <a:rPr lang="zh-CN" altLang="en-US" b="1" dirty="0">
                <a:solidFill>
                  <a:srgbClr val="0000FF"/>
                </a:solidFill>
                <a:latin typeface="+mn-ea"/>
              </a:rPr>
              <a:t> </a:t>
            </a:r>
            <a:r>
              <a:rPr lang="zh-CN" altLang="en-US" b="1" dirty="0" smtClean="0">
                <a:solidFill>
                  <a:srgbClr val="0000FF"/>
                </a:solidFill>
                <a:latin typeface="+mn-ea"/>
              </a:rPr>
              <a:t>   </a:t>
            </a:r>
            <a:r>
              <a:rPr lang="en-US" altLang="zh-CN" b="1" dirty="0" smtClean="0">
                <a:solidFill>
                  <a:srgbClr val="0000FF"/>
                </a:solidFill>
                <a:latin typeface="+mn-ea"/>
              </a:rPr>
              <a:t>TB8</a:t>
            </a:r>
            <a:r>
              <a:rPr lang="zh-CN" altLang="en-US" b="1" dirty="0">
                <a:solidFill>
                  <a:srgbClr val="0000FF"/>
                </a:solidFill>
                <a:latin typeface="+mn-ea"/>
              </a:rPr>
              <a:t>：发送数据位。</a:t>
            </a:r>
            <a:r>
              <a:rPr lang="zh-CN" altLang="en-US" b="1" dirty="0">
                <a:latin typeface="+mn-ea"/>
              </a:rPr>
              <a:t>在方式</a:t>
            </a:r>
            <a:r>
              <a:rPr lang="en-US" altLang="zh-CN" b="1" dirty="0">
                <a:latin typeface="+mn-ea"/>
              </a:rPr>
              <a:t>2</a:t>
            </a:r>
            <a:r>
              <a:rPr lang="zh-CN" altLang="en-US" b="1" dirty="0">
                <a:latin typeface="+mn-ea"/>
              </a:rPr>
              <a:t>和方式</a:t>
            </a:r>
            <a:r>
              <a:rPr lang="en-US" altLang="zh-CN" b="1" dirty="0">
                <a:latin typeface="+mn-ea"/>
              </a:rPr>
              <a:t>3</a:t>
            </a:r>
            <a:r>
              <a:rPr lang="zh-CN" altLang="en-US" b="1" dirty="0">
                <a:latin typeface="+mn-ea"/>
              </a:rPr>
              <a:t>时，存放的是要发送信息的第</a:t>
            </a:r>
            <a:r>
              <a:rPr lang="en-US" altLang="zh-CN" b="1" dirty="0">
                <a:latin typeface="+mn-ea"/>
              </a:rPr>
              <a:t>9</a:t>
            </a:r>
            <a:r>
              <a:rPr lang="zh-CN" altLang="en-US" b="1" dirty="0">
                <a:latin typeface="+mn-ea"/>
              </a:rPr>
              <a:t>位数据。在串行通信协议中，此位也可以作为串行通信发送方的奇偶校验位，可以按需要由软件置位或清零。</a:t>
            </a:r>
            <a:r>
              <a:rPr lang="zh-CN" altLang="en-US" b="1" dirty="0">
                <a:solidFill>
                  <a:srgbClr val="FF0000"/>
                </a:solidFill>
                <a:latin typeface="+mn-ea"/>
              </a:rPr>
              <a:t>在多机通信中，这一</a:t>
            </a:r>
            <a:r>
              <a:rPr lang="zh-CN" altLang="en-US" b="1" dirty="0" smtClean="0">
                <a:solidFill>
                  <a:srgbClr val="FF0000"/>
                </a:solidFill>
                <a:latin typeface="+mn-ea"/>
              </a:rPr>
              <a:t>位为“</a:t>
            </a:r>
            <a:r>
              <a:rPr lang="en-US" altLang="zh-CN" b="1" dirty="0" smtClean="0">
                <a:solidFill>
                  <a:srgbClr val="FF0000"/>
                </a:solidFill>
                <a:latin typeface="+mn-ea"/>
              </a:rPr>
              <a:t>1</a:t>
            </a:r>
            <a:r>
              <a:rPr lang="zh-CN" altLang="en-US" b="1" dirty="0" smtClean="0">
                <a:solidFill>
                  <a:srgbClr val="FF0000"/>
                </a:solidFill>
                <a:latin typeface="+mn-ea"/>
              </a:rPr>
              <a:t>”用于</a:t>
            </a:r>
            <a:r>
              <a:rPr lang="zh-CN" altLang="en-US" b="1" dirty="0">
                <a:solidFill>
                  <a:srgbClr val="FF0000"/>
                </a:solidFill>
                <a:latin typeface="+mn-ea"/>
              </a:rPr>
              <a:t>表示是地址</a:t>
            </a:r>
            <a:r>
              <a:rPr lang="zh-CN" altLang="en-US" b="1" dirty="0" smtClean="0">
                <a:solidFill>
                  <a:srgbClr val="FF0000"/>
                </a:solidFill>
                <a:latin typeface="+mn-ea"/>
              </a:rPr>
              <a:t>帧，为“</a:t>
            </a:r>
            <a:r>
              <a:rPr lang="en-US" altLang="zh-CN" b="1" dirty="0" smtClean="0">
                <a:solidFill>
                  <a:srgbClr val="FF0000"/>
                </a:solidFill>
                <a:latin typeface="+mn-ea"/>
              </a:rPr>
              <a:t>0</a:t>
            </a:r>
            <a:r>
              <a:rPr lang="zh-CN" altLang="en-US" b="1" dirty="0" smtClean="0">
                <a:solidFill>
                  <a:srgbClr val="FF0000"/>
                </a:solidFill>
                <a:latin typeface="+mn-ea"/>
              </a:rPr>
              <a:t>”表示是数据帧</a:t>
            </a:r>
            <a:r>
              <a:rPr lang="zh-CN" altLang="en-US" b="1" dirty="0" smtClean="0">
                <a:latin typeface="+mn-ea"/>
              </a:rPr>
              <a:t>。</a:t>
            </a:r>
            <a:endParaRPr lang="en-US" altLang="zh-CN" dirty="0" smtClean="0"/>
          </a:p>
        </p:txBody>
      </p:sp>
      <p:sp>
        <p:nvSpPr>
          <p:cNvPr id="23555"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47E5301C-6F88-42F3-B76A-6CE61131140C}" type="slidenum">
              <a:rPr lang="en-US" altLang="zh-CN" sz="1000"/>
              <a:pPr>
                <a:spcBef>
                  <a:spcPct val="0"/>
                </a:spcBef>
                <a:buClrTx/>
                <a:buFontTx/>
                <a:buNone/>
              </a:pPr>
              <a:t>10</a:t>
            </a:fld>
            <a:endParaRPr lang="en-US" altLang="zh-CN" sz="1000"/>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7B9EDF99-5369-40BE-92E7-17FE4719CC3A}" type="slidenum">
              <a:rPr lang="en-US" altLang="zh-CN" smtClean="0"/>
              <a:t>10</a:t>
            </a:fld>
            <a:endParaRPr lang="en-US" altLang="zh-CN" dirty="0"/>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6146" name="内容占位符 2"/>
          <p:cNvSpPr>
            <a:spLocks noGrp="1" noChangeArrowheads="1"/>
          </p:cNvSpPr>
          <p:nvPr>
            <p:ph idx="1"/>
          </p:nvPr>
        </p:nvSpPr>
        <p:spPr/>
        <p:txBody>
          <a:bodyPr/>
          <a:lstStyle/>
          <a:p>
            <a:pPr marL="0" indent="0">
              <a:lnSpc>
                <a:spcPct val="150000"/>
              </a:lnSpc>
              <a:spcBef>
                <a:spcPct val="0"/>
              </a:spcBef>
              <a:buFont typeface="Wingdings" pitchFamily="2" charset="2"/>
              <a:buNone/>
              <a:defRPr/>
            </a:pPr>
            <a:r>
              <a:rPr lang="en-US" altLang="zh-CN" sz="2800" b="1" dirty="0" smtClean="0">
                <a:solidFill>
                  <a:srgbClr val="0000FF"/>
                </a:solidFill>
                <a:latin typeface="+mn-ea"/>
              </a:rPr>
              <a:t>    </a:t>
            </a:r>
            <a:r>
              <a:rPr lang="en-US" altLang="zh-CN" b="1" dirty="0" smtClean="0">
                <a:solidFill>
                  <a:srgbClr val="0000FF"/>
                </a:solidFill>
                <a:latin typeface="+mn-ea"/>
              </a:rPr>
              <a:t>TI</a:t>
            </a:r>
            <a:r>
              <a:rPr lang="zh-CN" altLang="en-US" b="1" dirty="0" smtClean="0">
                <a:solidFill>
                  <a:srgbClr val="0000FF"/>
                </a:solidFill>
                <a:latin typeface="+mn-ea"/>
              </a:rPr>
              <a:t>：发送中断标志。</a:t>
            </a:r>
            <a:r>
              <a:rPr lang="zh-CN" altLang="en-US" b="1" dirty="0" smtClean="0">
                <a:latin typeface="+mn-ea"/>
              </a:rPr>
              <a:t>在模式</a:t>
            </a:r>
            <a:r>
              <a:rPr lang="en-US" altLang="zh-CN" b="1" dirty="0" smtClean="0">
                <a:latin typeface="+mn-ea"/>
              </a:rPr>
              <a:t>0</a:t>
            </a:r>
            <a:r>
              <a:rPr lang="zh-CN" altLang="en-US" b="1" dirty="0" smtClean="0">
                <a:latin typeface="+mn-ea"/>
              </a:rPr>
              <a:t>中，当发送完第</a:t>
            </a:r>
            <a:r>
              <a:rPr lang="en-US" altLang="zh-CN" b="1" dirty="0" smtClean="0">
                <a:latin typeface="+mn-ea"/>
              </a:rPr>
              <a:t>8</a:t>
            </a:r>
            <a:r>
              <a:rPr lang="zh-CN" altLang="en-US" b="1" dirty="0" smtClean="0">
                <a:latin typeface="+mn-ea"/>
              </a:rPr>
              <a:t>位数据时，由硬件置位。在其他模式中，当发送停止位之初，由硬件置位。</a:t>
            </a:r>
            <a:r>
              <a:rPr lang="en-US" altLang="zh-CN" b="1" dirty="0" smtClean="0">
                <a:latin typeface="+mn-ea"/>
              </a:rPr>
              <a:t>TI=1</a:t>
            </a:r>
            <a:r>
              <a:rPr lang="zh-CN" altLang="en-US" b="1" dirty="0" smtClean="0">
                <a:latin typeface="+mn-ea"/>
              </a:rPr>
              <a:t>时，申请中断，</a:t>
            </a:r>
            <a:r>
              <a:rPr lang="en-US" altLang="zh-CN" b="1" dirty="0" smtClean="0">
                <a:latin typeface="+mn-ea"/>
              </a:rPr>
              <a:t>CPU</a:t>
            </a:r>
            <a:r>
              <a:rPr lang="zh-CN" altLang="en-US" b="1" dirty="0" smtClean="0">
                <a:latin typeface="+mn-ea"/>
              </a:rPr>
              <a:t>响应中断后，发送下一帧数据。在任何模式中，都必须由软件对</a:t>
            </a:r>
            <a:r>
              <a:rPr lang="en-US" altLang="zh-CN" b="1" dirty="0" smtClean="0">
                <a:latin typeface="+mn-ea"/>
              </a:rPr>
              <a:t>TI</a:t>
            </a:r>
            <a:r>
              <a:rPr lang="zh-CN" altLang="en-US" b="1" dirty="0" smtClean="0">
                <a:latin typeface="+mn-ea"/>
              </a:rPr>
              <a:t>清</a:t>
            </a:r>
            <a:r>
              <a:rPr lang="en-US" altLang="zh-CN" b="1" dirty="0" smtClean="0">
                <a:latin typeface="+mn-ea"/>
              </a:rPr>
              <a:t>0</a:t>
            </a:r>
            <a:r>
              <a:rPr lang="zh-CN" altLang="en-US" b="1" dirty="0" smtClean="0">
                <a:latin typeface="+mn-ea"/>
              </a:rPr>
              <a:t>。</a:t>
            </a:r>
          </a:p>
          <a:p>
            <a:pPr marL="0" indent="0">
              <a:lnSpc>
                <a:spcPct val="150000"/>
              </a:lnSpc>
              <a:spcBef>
                <a:spcPct val="0"/>
              </a:spcBef>
              <a:buFont typeface="Wingdings" pitchFamily="2" charset="2"/>
              <a:buNone/>
              <a:defRPr/>
            </a:pPr>
            <a:r>
              <a:rPr lang="en-US" altLang="zh-CN" b="1" dirty="0">
                <a:solidFill>
                  <a:srgbClr val="990000"/>
                </a:solidFill>
                <a:latin typeface="+mn-ea"/>
              </a:rPr>
              <a:t> </a:t>
            </a:r>
            <a:r>
              <a:rPr lang="en-US" altLang="zh-CN" b="1" dirty="0" smtClean="0">
                <a:solidFill>
                  <a:srgbClr val="990000"/>
                </a:solidFill>
                <a:latin typeface="+mn-ea"/>
              </a:rPr>
              <a:t>   </a:t>
            </a:r>
            <a:r>
              <a:rPr lang="en-US" altLang="zh-CN" b="1" dirty="0" smtClean="0">
                <a:solidFill>
                  <a:srgbClr val="0000FF"/>
                </a:solidFill>
                <a:latin typeface="+mn-ea"/>
              </a:rPr>
              <a:t>RI</a:t>
            </a:r>
            <a:r>
              <a:rPr lang="zh-CN" altLang="en-US" b="1" dirty="0" smtClean="0">
                <a:solidFill>
                  <a:srgbClr val="0000FF"/>
                </a:solidFill>
                <a:latin typeface="+mn-ea"/>
              </a:rPr>
              <a:t>：接收中断标志。</a:t>
            </a:r>
            <a:r>
              <a:rPr lang="zh-CN" altLang="en-US" b="1" dirty="0" smtClean="0">
                <a:latin typeface="+mn-ea"/>
              </a:rPr>
              <a:t>在模式</a:t>
            </a:r>
            <a:r>
              <a:rPr lang="en-US" altLang="zh-CN" b="1" dirty="0" smtClean="0">
                <a:latin typeface="+mn-ea"/>
              </a:rPr>
              <a:t>0</a:t>
            </a:r>
            <a:r>
              <a:rPr lang="zh-CN" altLang="en-US" b="1" dirty="0" smtClean="0">
                <a:latin typeface="+mn-ea"/>
              </a:rPr>
              <a:t>中，当接收到第</a:t>
            </a:r>
            <a:r>
              <a:rPr lang="en-US" altLang="zh-CN" b="1" dirty="0" smtClean="0">
                <a:latin typeface="+mn-ea"/>
              </a:rPr>
              <a:t>8</a:t>
            </a:r>
            <a:r>
              <a:rPr lang="zh-CN" altLang="en-US" b="1" dirty="0" smtClean="0">
                <a:latin typeface="+mn-ea"/>
              </a:rPr>
              <a:t>位结束后，由硬件置位。在其他模式中，在接收停止位的中间，由硬件置位。</a:t>
            </a:r>
            <a:r>
              <a:rPr lang="en-US" altLang="zh-CN" b="1" dirty="0" smtClean="0">
                <a:latin typeface="+mn-ea"/>
              </a:rPr>
              <a:t>RI=1</a:t>
            </a:r>
            <a:r>
              <a:rPr lang="zh-CN" altLang="en-US" b="1" dirty="0" smtClean="0">
                <a:latin typeface="+mn-ea"/>
              </a:rPr>
              <a:t>，申请中断，要求</a:t>
            </a:r>
            <a:r>
              <a:rPr lang="en-US" altLang="zh-CN" b="1" dirty="0" smtClean="0">
                <a:latin typeface="+mn-ea"/>
              </a:rPr>
              <a:t>CPU</a:t>
            </a:r>
            <a:r>
              <a:rPr lang="zh-CN" altLang="en-US" b="1" dirty="0" smtClean="0">
                <a:latin typeface="+mn-ea"/>
              </a:rPr>
              <a:t>取走数据。但在模式</a:t>
            </a:r>
            <a:r>
              <a:rPr lang="en-US" altLang="zh-CN" b="1" dirty="0" smtClean="0">
                <a:latin typeface="+mn-ea"/>
              </a:rPr>
              <a:t>1</a:t>
            </a:r>
            <a:r>
              <a:rPr lang="zh-CN" altLang="en-US" b="1" dirty="0" smtClean="0">
                <a:latin typeface="+mn-ea"/>
              </a:rPr>
              <a:t>种，</a:t>
            </a:r>
            <a:r>
              <a:rPr lang="en-US" altLang="zh-CN" b="1" dirty="0" smtClean="0">
                <a:latin typeface="+mn-ea"/>
              </a:rPr>
              <a:t>SM2=1</a:t>
            </a:r>
            <a:r>
              <a:rPr lang="zh-CN" altLang="en-US" b="1" dirty="0" smtClean="0">
                <a:latin typeface="+mn-ea"/>
              </a:rPr>
              <a:t>时，若未接收到有效的停止位，则不会对</a:t>
            </a:r>
            <a:r>
              <a:rPr lang="en-US" altLang="zh-CN" b="1" dirty="0" smtClean="0">
                <a:latin typeface="+mn-ea"/>
              </a:rPr>
              <a:t>RI</a:t>
            </a:r>
            <a:r>
              <a:rPr lang="zh-CN" altLang="en-US" b="1" dirty="0" smtClean="0">
                <a:latin typeface="+mn-ea"/>
              </a:rPr>
              <a:t>置位，由软件对</a:t>
            </a:r>
            <a:r>
              <a:rPr lang="en-US" altLang="zh-CN" b="1" dirty="0" smtClean="0">
                <a:latin typeface="+mn-ea"/>
              </a:rPr>
              <a:t>RI</a:t>
            </a:r>
            <a:r>
              <a:rPr lang="zh-CN" altLang="en-US" b="1" dirty="0" smtClean="0">
                <a:latin typeface="+mn-ea"/>
              </a:rPr>
              <a:t>清</a:t>
            </a:r>
            <a:r>
              <a:rPr lang="en-US" altLang="zh-CN" b="1" dirty="0" smtClean="0">
                <a:latin typeface="+mn-ea"/>
              </a:rPr>
              <a:t>0</a:t>
            </a:r>
            <a:r>
              <a:rPr lang="zh-CN" altLang="en-US" b="1" dirty="0" smtClean="0">
                <a:latin typeface="+mn-ea"/>
              </a:rPr>
              <a:t>。</a:t>
            </a:r>
          </a:p>
        </p:txBody>
      </p:sp>
      <p:sp>
        <p:nvSpPr>
          <p:cNvPr id="24579"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CCBD2397-1EC4-4225-99CA-C50DF9B770CA}" type="slidenum">
              <a:rPr lang="en-US" altLang="zh-CN" sz="1000"/>
              <a:pPr>
                <a:spcBef>
                  <a:spcPct val="0"/>
                </a:spcBef>
                <a:buClrTx/>
                <a:buFontTx/>
                <a:buNone/>
              </a:pPr>
              <a:t>11</a:t>
            </a:fld>
            <a:endParaRPr lang="en-US" altLang="zh-CN" sz="1000"/>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49213"/>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8F5B38CE-9753-404E-A788-5374F523043F}" type="slidenum">
              <a:rPr lang="en-US" altLang="zh-CN" smtClean="0"/>
              <a:t>11</a:t>
            </a:fld>
            <a:endParaRPr lang="en-US" altLang="zh-CN" dirty="0"/>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476672"/>
            <a:ext cx="8252271" cy="609600"/>
          </a:xfrm>
        </p:spPr>
        <p:txBody>
          <a:bodyPr/>
          <a:lstStyle/>
          <a:p>
            <a:pPr lvl="0" indent="612000">
              <a:spcBef>
                <a:spcPct val="20000"/>
              </a:spcBef>
              <a:defRPr/>
            </a:pPr>
            <a:r>
              <a:rPr lang="zh-CN" altLang="en-US" dirty="0">
                <a:solidFill>
                  <a:srgbClr val="990000"/>
                </a:solidFill>
                <a:latin typeface="Times New Roman"/>
                <a:cs typeface="+mn-cs"/>
              </a:rPr>
              <a:t>（</a:t>
            </a:r>
            <a:r>
              <a:rPr lang="en-US" altLang="zh-CN" dirty="0">
                <a:solidFill>
                  <a:srgbClr val="990000"/>
                </a:solidFill>
                <a:latin typeface="Times New Roman"/>
                <a:cs typeface="+mn-cs"/>
              </a:rPr>
              <a:t>2</a:t>
            </a:r>
            <a:r>
              <a:rPr lang="zh-CN" altLang="en-US" dirty="0">
                <a:solidFill>
                  <a:srgbClr val="990000"/>
                </a:solidFill>
                <a:latin typeface="Times New Roman"/>
                <a:cs typeface="+mn-cs"/>
              </a:rPr>
              <a:t>）串行口数据缓冲寄存器</a:t>
            </a:r>
            <a:r>
              <a:rPr lang="en-US" altLang="zh-CN" dirty="0">
                <a:solidFill>
                  <a:srgbClr val="990000"/>
                </a:solidFill>
                <a:latin typeface="Times New Roman"/>
                <a:cs typeface="+mn-cs"/>
              </a:rPr>
              <a:t>SBUF(</a:t>
            </a:r>
            <a:r>
              <a:rPr lang="zh-CN" altLang="en-US" dirty="0">
                <a:solidFill>
                  <a:srgbClr val="990000"/>
                </a:solidFill>
                <a:latin typeface="Times New Roman"/>
                <a:cs typeface="+mn-cs"/>
              </a:rPr>
              <a:t>地址为</a:t>
            </a:r>
            <a:r>
              <a:rPr lang="en-US" altLang="zh-CN" dirty="0">
                <a:solidFill>
                  <a:srgbClr val="990000"/>
                </a:solidFill>
                <a:latin typeface="Times New Roman"/>
                <a:cs typeface="+mn-cs"/>
              </a:rPr>
              <a:t>99H</a:t>
            </a:r>
            <a:r>
              <a:rPr lang="en-US" altLang="zh-CN" dirty="0" smtClean="0">
                <a:solidFill>
                  <a:srgbClr val="990000"/>
                </a:solidFill>
                <a:latin typeface="Times New Roman"/>
                <a:cs typeface="+mn-cs"/>
              </a:rPr>
              <a:t>)</a:t>
            </a:r>
            <a:endParaRPr lang="zh-CN" altLang="en-US" dirty="0">
              <a:solidFill>
                <a:srgbClr val="990000"/>
              </a:solidFill>
            </a:endParaRPr>
          </a:p>
        </p:txBody>
      </p:sp>
      <p:sp>
        <p:nvSpPr>
          <p:cNvPr id="18433" name="内容占位符 2"/>
          <p:cNvSpPr>
            <a:spLocks noGrp="1" noChangeArrowheads="1"/>
          </p:cNvSpPr>
          <p:nvPr>
            <p:ph idx="1"/>
          </p:nvPr>
        </p:nvSpPr>
        <p:spPr/>
        <p:txBody>
          <a:bodyPr/>
          <a:lstStyle/>
          <a:p>
            <a:pPr>
              <a:buFont typeface="Wingdings 2" panose="05020102010507070707" pitchFamily="18" charset="2"/>
              <a:buNone/>
              <a:defRPr/>
            </a:pPr>
            <a:r>
              <a:rPr lang="en-US" altLang="zh-CN" sz="2400" b="1" dirty="0" smtClean="0">
                <a:latin typeface="+mn-ea"/>
              </a:rPr>
              <a:t>SBUF</a:t>
            </a:r>
            <a:r>
              <a:rPr lang="zh-CN" altLang="en-US" sz="2400" b="1" dirty="0" smtClean="0">
                <a:latin typeface="+mn-ea"/>
              </a:rPr>
              <a:t>是两个同地址的</a:t>
            </a:r>
            <a:r>
              <a:rPr lang="en-US" altLang="zh-CN" sz="2400" b="1" dirty="0" smtClean="0">
                <a:latin typeface="+mn-ea"/>
              </a:rPr>
              <a:t>8</a:t>
            </a:r>
            <a:r>
              <a:rPr lang="zh-CN" altLang="en-US" sz="2400" b="1" dirty="0" smtClean="0">
                <a:latin typeface="+mn-ea"/>
              </a:rPr>
              <a:t>位数据寄存器。在全双工方式时，由于单片机一个串口内实际上存在有两个缓冲数据寄存器</a:t>
            </a:r>
            <a:r>
              <a:rPr lang="en-US" altLang="zh-CN" sz="2400" b="1" dirty="0" smtClean="0">
                <a:latin typeface="+mn-ea"/>
              </a:rPr>
              <a:t>SBUF</a:t>
            </a:r>
            <a:r>
              <a:rPr lang="zh-CN" altLang="en-US" sz="2400" b="1" dirty="0" smtClean="0">
                <a:latin typeface="+mn-ea"/>
              </a:rPr>
              <a:t>，一个做发送缓冲器，另一个做接收缓冲器。</a:t>
            </a:r>
            <a:r>
              <a:rPr lang="en-US" altLang="zh-CN" sz="2400" b="1" dirty="0" smtClean="0">
                <a:solidFill>
                  <a:srgbClr val="FF0000"/>
                </a:solidFill>
                <a:latin typeface="+mn-ea"/>
              </a:rPr>
              <a:t>CPU</a:t>
            </a:r>
            <a:r>
              <a:rPr lang="zh-CN" altLang="en-US" sz="2400" b="1" dirty="0" smtClean="0">
                <a:solidFill>
                  <a:srgbClr val="FF0000"/>
                </a:solidFill>
                <a:latin typeface="+mn-ea"/>
              </a:rPr>
              <a:t>写</a:t>
            </a:r>
            <a:r>
              <a:rPr lang="en-US" altLang="zh-CN" sz="2400" b="1" dirty="0" smtClean="0">
                <a:solidFill>
                  <a:srgbClr val="FF0000"/>
                </a:solidFill>
                <a:latin typeface="+mn-ea"/>
              </a:rPr>
              <a:t>SBUF</a:t>
            </a:r>
            <a:r>
              <a:rPr lang="zh-CN" altLang="en-US" sz="2400" b="1" dirty="0" smtClean="0">
                <a:latin typeface="+mn-ea"/>
              </a:rPr>
              <a:t>就是修改发送缓冲器，发送时数据由</a:t>
            </a:r>
            <a:r>
              <a:rPr lang="en-US" altLang="zh-CN" sz="2400" b="1" dirty="0" smtClean="0">
                <a:latin typeface="+mn-ea"/>
              </a:rPr>
              <a:t>TXD</a:t>
            </a:r>
            <a:r>
              <a:rPr lang="zh-CN" altLang="en-US" sz="2400" b="1" dirty="0" smtClean="0">
                <a:latin typeface="+mn-ea"/>
              </a:rPr>
              <a:t>端送出；</a:t>
            </a:r>
            <a:r>
              <a:rPr lang="zh-CN" altLang="en-US" sz="2400" b="1" dirty="0" smtClean="0">
                <a:solidFill>
                  <a:srgbClr val="FF0000"/>
                </a:solidFill>
                <a:latin typeface="+mn-ea"/>
              </a:rPr>
              <a:t>读</a:t>
            </a:r>
            <a:r>
              <a:rPr lang="en-US" altLang="zh-CN" sz="2400" b="1" dirty="0" smtClean="0">
                <a:solidFill>
                  <a:srgbClr val="FF0000"/>
                </a:solidFill>
                <a:latin typeface="+mn-ea"/>
              </a:rPr>
              <a:t>SBUF</a:t>
            </a:r>
            <a:r>
              <a:rPr lang="zh-CN" altLang="en-US" sz="2400" b="1" dirty="0" smtClean="0">
                <a:latin typeface="+mn-ea"/>
              </a:rPr>
              <a:t>就是读接收缓冲寄存器，接收时数据由</a:t>
            </a:r>
            <a:r>
              <a:rPr lang="en-US" altLang="zh-CN" sz="2400" b="1" dirty="0" smtClean="0">
                <a:latin typeface="+mn-ea"/>
              </a:rPr>
              <a:t>RXD</a:t>
            </a:r>
            <a:r>
              <a:rPr lang="zh-CN" altLang="en-US" sz="2400" b="1" dirty="0" smtClean="0">
                <a:latin typeface="+mn-ea"/>
              </a:rPr>
              <a:t>端输入。同步时可作为同步移位寄存器使用。</a:t>
            </a:r>
          </a:p>
          <a:p>
            <a:pPr>
              <a:spcBef>
                <a:spcPts val="0"/>
              </a:spcBef>
              <a:buFont typeface="Wingdings 2" panose="05020102010507070707" pitchFamily="18" charset="2"/>
              <a:buNone/>
              <a:defRPr/>
            </a:pPr>
            <a:r>
              <a:rPr lang="zh-CN" altLang="en-US" dirty="0" smtClean="0">
                <a:solidFill>
                  <a:srgbClr val="990000"/>
                </a:solidFill>
              </a:rPr>
              <a:t>（</a:t>
            </a:r>
            <a:r>
              <a:rPr lang="en-US" altLang="zh-CN" b="1" dirty="0" smtClean="0">
                <a:solidFill>
                  <a:srgbClr val="990000"/>
                </a:solidFill>
              </a:rPr>
              <a:t>3</a:t>
            </a:r>
            <a:r>
              <a:rPr lang="zh-CN" altLang="en-US" b="1" dirty="0" smtClean="0">
                <a:solidFill>
                  <a:srgbClr val="990000"/>
                </a:solidFill>
              </a:rPr>
              <a:t>）电源控制寄存器</a:t>
            </a:r>
            <a:r>
              <a:rPr lang="en-US" altLang="zh-CN" b="1" dirty="0" smtClean="0">
                <a:solidFill>
                  <a:srgbClr val="990000"/>
                </a:solidFill>
              </a:rPr>
              <a:t>PCON</a:t>
            </a:r>
            <a:r>
              <a:rPr lang="zh-CN" altLang="en-US" b="1" dirty="0" smtClean="0">
                <a:solidFill>
                  <a:srgbClr val="990000"/>
                </a:solidFill>
              </a:rPr>
              <a:t>（地址为</a:t>
            </a:r>
            <a:r>
              <a:rPr lang="en-US" altLang="zh-CN" b="1" dirty="0" smtClean="0">
                <a:solidFill>
                  <a:srgbClr val="990000"/>
                </a:solidFill>
              </a:rPr>
              <a:t>87H</a:t>
            </a:r>
            <a:r>
              <a:rPr lang="zh-CN" altLang="en-US" b="1" dirty="0" smtClean="0">
                <a:solidFill>
                  <a:srgbClr val="990000"/>
                </a:solidFill>
              </a:rPr>
              <a:t>）</a:t>
            </a:r>
          </a:p>
          <a:p>
            <a:pPr marL="0" indent="0">
              <a:spcBef>
                <a:spcPts val="0"/>
              </a:spcBef>
              <a:buFont typeface="Wingdings 2" panose="05020102010507070707" pitchFamily="18" charset="2"/>
              <a:buNone/>
              <a:defRPr/>
            </a:pPr>
            <a:r>
              <a:rPr lang="en-US" altLang="zh-CN" sz="2800" b="1" dirty="0" smtClean="0">
                <a:latin typeface="+mn-ea"/>
              </a:rPr>
              <a:t>    </a:t>
            </a:r>
            <a:r>
              <a:rPr lang="en-US" altLang="zh-CN" sz="2400" b="1" dirty="0" smtClean="0">
                <a:latin typeface="+mn-ea"/>
              </a:rPr>
              <a:t>PCON</a:t>
            </a:r>
            <a:r>
              <a:rPr lang="zh-CN" altLang="en-US" sz="2400" b="1" dirty="0" smtClean="0">
                <a:latin typeface="+mn-ea"/>
              </a:rPr>
              <a:t>的第</a:t>
            </a:r>
            <a:r>
              <a:rPr lang="en-US" altLang="zh-CN" sz="2400" b="1" dirty="0" smtClean="0">
                <a:latin typeface="+mn-ea"/>
              </a:rPr>
              <a:t>7</a:t>
            </a:r>
            <a:r>
              <a:rPr lang="zh-CN" altLang="en-US" sz="2400" b="1" dirty="0" smtClean="0">
                <a:latin typeface="+mn-ea"/>
              </a:rPr>
              <a:t>位</a:t>
            </a:r>
            <a:r>
              <a:rPr lang="en-US" altLang="zh-CN" sz="2400" b="1" dirty="0" smtClean="0">
                <a:latin typeface="+mn-ea"/>
              </a:rPr>
              <a:t>SMOD</a:t>
            </a:r>
            <a:r>
              <a:rPr lang="zh-CN" altLang="en-US" sz="2400" b="1" dirty="0" smtClean="0">
                <a:latin typeface="+mn-ea"/>
              </a:rPr>
              <a:t>是与串行口的波特率设置有关的选择位，其格式如下所示。</a:t>
            </a:r>
            <a:endParaRPr lang="en-US" altLang="zh-CN" sz="2400" b="1" dirty="0" smtClean="0">
              <a:latin typeface="+mn-ea"/>
            </a:endParaRPr>
          </a:p>
          <a:p>
            <a:pPr marL="0" indent="0">
              <a:buFont typeface="Wingdings 2" panose="05020102010507070707" pitchFamily="18" charset="2"/>
              <a:buNone/>
              <a:defRPr/>
            </a:pPr>
            <a:endParaRPr lang="en-US" altLang="zh-CN" dirty="0">
              <a:latin typeface="+mn-ea"/>
            </a:endParaRPr>
          </a:p>
          <a:p>
            <a:pPr marL="0" indent="0">
              <a:buFont typeface="Wingdings 2" panose="05020102010507070707" pitchFamily="18" charset="2"/>
              <a:buNone/>
              <a:defRPr/>
            </a:pPr>
            <a:endParaRPr lang="en-US" altLang="zh-CN" sz="2400" b="1" dirty="0" smtClean="0">
              <a:latin typeface="+mn-ea"/>
            </a:endParaRPr>
          </a:p>
          <a:p>
            <a:pPr lvl="0" indent="0">
              <a:defRPr/>
            </a:pPr>
            <a:r>
              <a:rPr lang="en-US" altLang="zh-CN" dirty="0">
                <a:solidFill>
                  <a:srgbClr val="FF0000"/>
                </a:solidFill>
                <a:latin typeface="宋体" panose="02010600030101010101" pitchFamily="2" charset="-122"/>
              </a:rPr>
              <a:t>SMOD</a:t>
            </a:r>
            <a:r>
              <a:rPr lang="zh-CN" altLang="en-US" dirty="0">
                <a:solidFill>
                  <a:srgbClr val="FF0000"/>
                </a:solidFill>
                <a:latin typeface="宋体" panose="02010600030101010101" pitchFamily="2" charset="-122"/>
              </a:rPr>
              <a:t>：串行口波特率倍增位，即提高一倍</a:t>
            </a:r>
            <a:r>
              <a:rPr lang="zh-CN" altLang="en-US" dirty="0">
                <a:solidFill>
                  <a:srgbClr val="000000"/>
                </a:solidFill>
                <a:latin typeface="宋体" panose="02010600030101010101" pitchFamily="2" charset="-122"/>
              </a:rPr>
              <a:t>。当</a:t>
            </a:r>
            <a:r>
              <a:rPr lang="en-US" altLang="zh-CN" dirty="0">
                <a:solidFill>
                  <a:srgbClr val="000000"/>
                </a:solidFill>
                <a:latin typeface="宋体" panose="02010600030101010101" pitchFamily="2" charset="-122"/>
              </a:rPr>
              <a:t>SMOD=1</a:t>
            </a:r>
            <a:r>
              <a:rPr lang="zh-CN" altLang="en-US" dirty="0">
                <a:solidFill>
                  <a:srgbClr val="000000"/>
                </a:solidFill>
                <a:latin typeface="宋体" panose="02010600030101010101" pitchFamily="2" charset="-122"/>
              </a:rPr>
              <a:t>时，在串行口工作在方式</a:t>
            </a:r>
            <a:r>
              <a:rPr lang="en-US" altLang="zh-CN" dirty="0">
                <a:solidFill>
                  <a:srgbClr val="000000"/>
                </a:solidFill>
                <a:latin typeface="宋体" panose="02010600030101010101" pitchFamily="2" charset="-122"/>
              </a:rPr>
              <a:t>1</a:t>
            </a:r>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3</a:t>
            </a:r>
            <a:r>
              <a:rPr lang="zh-CN" altLang="en-US" dirty="0">
                <a:solidFill>
                  <a:srgbClr val="000000"/>
                </a:solidFill>
                <a:latin typeface="宋体" panose="02010600030101010101" pitchFamily="2" charset="-122"/>
              </a:rPr>
              <a:t>下，则波特率＝定时器</a:t>
            </a:r>
            <a:r>
              <a:rPr lang="en-US" altLang="zh-CN" dirty="0">
                <a:solidFill>
                  <a:srgbClr val="000000"/>
                </a:solidFill>
                <a:latin typeface="宋体" panose="02010600030101010101" pitchFamily="2" charset="-122"/>
              </a:rPr>
              <a:t>1</a:t>
            </a:r>
            <a:r>
              <a:rPr lang="zh-CN" altLang="en-US" dirty="0">
                <a:solidFill>
                  <a:srgbClr val="000000"/>
                </a:solidFill>
                <a:latin typeface="宋体" panose="02010600030101010101" pitchFamily="2" charset="-122"/>
              </a:rPr>
              <a:t>溢出率</a:t>
            </a:r>
            <a:r>
              <a:rPr lang="en-US" altLang="zh-CN" dirty="0">
                <a:solidFill>
                  <a:srgbClr val="000000"/>
                </a:solidFill>
                <a:latin typeface="宋体" panose="02010600030101010101" pitchFamily="2" charset="-122"/>
              </a:rPr>
              <a:t>/16</a:t>
            </a:r>
            <a:r>
              <a:rPr lang="zh-CN" altLang="en-US" dirty="0">
                <a:solidFill>
                  <a:srgbClr val="000000"/>
                </a:solidFill>
                <a:latin typeface="宋体" panose="02010600030101010101" pitchFamily="2" charset="-122"/>
              </a:rPr>
              <a:t>；方式</a:t>
            </a:r>
            <a:r>
              <a:rPr lang="en-US" altLang="zh-CN" dirty="0">
                <a:solidFill>
                  <a:srgbClr val="000000"/>
                </a:solidFill>
                <a:latin typeface="宋体" panose="02010600030101010101" pitchFamily="2" charset="-122"/>
              </a:rPr>
              <a:t>2</a:t>
            </a:r>
            <a:r>
              <a:rPr lang="zh-CN" altLang="en-US" dirty="0">
                <a:solidFill>
                  <a:srgbClr val="000000"/>
                </a:solidFill>
                <a:latin typeface="宋体" panose="02010600030101010101" pitchFamily="2" charset="-122"/>
              </a:rPr>
              <a:t>波特率为</a:t>
            </a:r>
            <a:r>
              <a:rPr lang="en-US" altLang="zh-CN" dirty="0" err="1">
                <a:solidFill>
                  <a:srgbClr val="000000"/>
                </a:solidFill>
                <a:latin typeface="宋体" panose="02010600030101010101" pitchFamily="2" charset="-122"/>
              </a:rPr>
              <a:t>fosc</a:t>
            </a:r>
            <a:r>
              <a:rPr lang="en-US" altLang="zh-CN" dirty="0">
                <a:solidFill>
                  <a:srgbClr val="000000"/>
                </a:solidFill>
                <a:latin typeface="宋体" panose="02010600030101010101" pitchFamily="2" charset="-122"/>
              </a:rPr>
              <a:t>/32</a:t>
            </a:r>
            <a:r>
              <a:rPr lang="zh-CN" altLang="en-US" dirty="0">
                <a:solidFill>
                  <a:srgbClr val="000000"/>
                </a:solidFill>
                <a:latin typeface="宋体" panose="02010600030101010101" pitchFamily="2" charset="-122"/>
              </a:rPr>
              <a:t>。当</a:t>
            </a:r>
            <a:r>
              <a:rPr lang="en-US" altLang="zh-CN" dirty="0">
                <a:solidFill>
                  <a:srgbClr val="000000"/>
                </a:solidFill>
                <a:latin typeface="宋体" panose="02010600030101010101" pitchFamily="2" charset="-122"/>
              </a:rPr>
              <a:t>SMOD=0</a:t>
            </a:r>
            <a:r>
              <a:rPr lang="zh-CN" altLang="en-US" dirty="0">
                <a:solidFill>
                  <a:srgbClr val="000000"/>
                </a:solidFill>
                <a:latin typeface="宋体" panose="02010600030101010101" pitchFamily="2" charset="-122"/>
              </a:rPr>
              <a:t>时，在串行口工作在方式</a:t>
            </a:r>
            <a:r>
              <a:rPr lang="en-US" altLang="zh-CN" dirty="0">
                <a:solidFill>
                  <a:srgbClr val="000000"/>
                </a:solidFill>
                <a:latin typeface="宋体" panose="02010600030101010101" pitchFamily="2" charset="-122"/>
              </a:rPr>
              <a:t>l</a:t>
            </a:r>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3</a:t>
            </a:r>
            <a:r>
              <a:rPr lang="zh-CN" altLang="en-US" dirty="0">
                <a:solidFill>
                  <a:srgbClr val="000000"/>
                </a:solidFill>
                <a:latin typeface="宋体" panose="02010600030101010101" pitchFamily="2" charset="-122"/>
              </a:rPr>
              <a:t>下，则波特率＝定时器</a:t>
            </a:r>
            <a:r>
              <a:rPr lang="en-US" altLang="zh-CN" dirty="0">
                <a:solidFill>
                  <a:srgbClr val="000000"/>
                </a:solidFill>
                <a:latin typeface="宋体" panose="02010600030101010101" pitchFamily="2" charset="-122"/>
              </a:rPr>
              <a:t>l</a:t>
            </a:r>
            <a:r>
              <a:rPr lang="zh-CN" altLang="en-US" dirty="0">
                <a:solidFill>
                  <a:srgbClr val="000000"/>
                </a:solidFill>
                <a:latin typeface="宋体" panose="02010600030101010101" pitchFamily="2" charset="-122"/>
              </a:rPr>
              <a:t>溢出率</a:t>
            </a:r>
            <a:r>
              <a:rPr lang="en-US" altLang="zh-CN" dirty="0">
                <a:solidFill>
                  <a:srgbClr val="000000"/>
                </a:solidFill>
                <a:latin typeface="宋体" panose="02010600030101010101" pitchFamily="2" charset="-122"/>
              </a:rPr>
              <a:t>/32</a:t>
            </a:r>
            <a:r>
              <a:rPr lang="zh-CN" altLang="en-US" dirty="0">
                <a:solidFill>
                  <a:srgbClr val="000000"/>
                </a:solidFill>
                <a:latin typeface="宋体" panose="02010600030101010101" pitchFamily="2" charset="-122"/>
              </a:rPr>
              <a:t>；方式</a:t>
            </a:r>
            <a:r>
              <a:rPr lang="en-US" altLang="zh-CN" dirty="0">
                <a:solidFill>
                  <a:srgbClr val="000000"/>
                </a:solidFill>
                <a:latin typeface="宋体" panose="02010600030101010101" pitchFamily="2" charset="-122"/>
              </a:rPr>
              <a:t>2</a:t>
            </a:r>
            <a:r>
              <a:rPr lang="zh-CN" altLang="en-US" dirty="0">
                <a:solidFill>
                  <a:srgbClr val="000000"/>
                </a:solidFill>
                <a:latin typeface="宋体" panose="02010600030101010101" pitchFamily="2" charset="-122"/>
              </a:rPr>
              <a:t>波特率为</a:t>
            </a:r>
            <a:r>
              <a:rPr lang="en-US" altLang="zh-CN" dirty="0" err="1">
                <a:solidFill>
                  <a:srgbClr val="000000"/>
                </a:solidFill>
                <a:latin typeface="宋体" panose="02010600030101010101" pitchFamily="2" charset="-122"/>
              </a:rPr>
              <a:t>fosc</a:t>
            </a:r>
            <a:r>
              <a:rPr lang="en-US" altLang="zh-CN" dirty="0">
                <a:solidFill>
                  <a:srgbClr val="000000"/>
                </a:solidFill>
                <a:latin typeface="宋体" panose="02010600030101010101" pitchFamily="2" charset="-122"/>
              </a:rPr>
              <a:t>/64</a:t>
            </a:r>
            <a:r>
              <a:rPr lang="zh-CN" altLang="en-US" dirty="0">
                <a:solidFill>
                  <a:srgbClr val="000000"/>
                </a:solidFill>
                <a:latin typeface="宋体" panose="02010600030101010101" pitchFamily="2" charset="-122"/>
              </a:rPr>
              <a:t>。</a:t>
            </a:r>
          </a:p>
          <a:p>
            <a:pPr marL="0" indent="0">
              <a:buFont typeface="Wingdings 2" panose="05020102010507070707" pitchFamily="18" charset="2"/>
              <a:buNone/>
              <a:defRPr/>
            </a:pPr>
            <a:endParaRPr lang="en-US" altLang="zh-CN" dirty="0">
              <a:latin typeface="+mn-ea"/>
            </a:endParaRPr>
          </a:p>
          <a:p>
            <a:pPr marL="0" indent="0">
              <a:buFont typeface="Wingdings 2" panose="05020102010507070707" pitchFamily="18" charset="2"/>
              <a:buNone/>
              <a:defRPr/>
            </a:pPr>
            <a:endParaRPr lang="zh-CN" altLang="en-US" sz="2400" b="1" dirty="0" smtClean="0">
              <a:latin typeface="+mn-ea"/>
            </a:endParaRPr>
          </a:p>
        </p:txBody>
      </p:sp>
      <p:sp>
        <p:nvSpPr>
          <p:cNvPr id="25603"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8A6E515D-331A-48C5-8C18-BFD7F8A5DAB9}" type="slidenum">
              <a:rPr lang="en-US" altLang="zh-CN" sz="1000"/>
              <a:pPr>
                <a:spcBef>
                  <a:spcPct val="0"/>
                </a:spcBef>
                <a:buClrTx/>
                <a:buFontTx/>
                <a:buNone/>
              </a:pPr>
              <a:t>12</a:t>
            </a:fld>
            <a:endParaRPr lang="en-US" altLang="zh-CN" sz="1000"/>
          </a:p>
        </p:txBody>
      </p:sp>
      <p:pic>
        <p:nvPicPr>
          <p:cNvPr id="2560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15" y="4077072"/>
            <a:ext cx="8280400" cy="78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0D592DC6-38BD-48E4-9EB9-F0E245481C11}" type="slidenum">
              <a:rPr lang="en-US" altLang="zh-CN" smtClean="0"/>
              <a:t>12</a:t>
            </a:fld>
            <a:endParaRPr lang="en-US" altLang="zh-CN" dirty="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6626" name="内容占位符 2"/>
          <p:cNvSpPr>
            <a:spLocks noGrp="1" noChangeArrowheads="1"/>
          </p:cNvSpPr>
          <p:nvPr>
            <p:ph idx="1"/>
          </p:nvPr>
        </p:nvSpPr>
        <p:spPr/>
        <p:txBody>
          <a:bodyPr/>
          <a:lstStyle/>
          <a:p>
            <a:pPr marL="0" indent="0">
              <a:buFont typeface="Wingdings" pitchFamily="2" charset="2"/>
              <a:buNone/>
              <a:defRPr/>
            </a:pPr>
            <a:r>
              <a:rPr lang="en-US" altLang="zh-CN" sz="2400" b="1" dirty="0" smtClean="0">
                <a:solidFill>
                  <a:srgbClr val="FF0000"/>
                </a:solidFill>
                <a:latin typeface="宋体" panose="02010600030101010101" pitchFamily="2" charset="-122"/>
              </a:rPr>
              <a:t>GF0</a:t>
            </a:r>
            <a:r>
              <a:rPr lang="zh-CN" altLang="en-US" sz="2400" b="1" dirty="0" smtClean="0">
                <a:solidFill>
                  <a:srgbClr val="FF0000"/>
                </a:solidFill>
                <a:latin typeface="宋体" panose="02010600030101010101" pitchFamily="2" charset="-122"/>
              </a:rPr>
              <a:t>、</a:t>
            </a:r>
            <a:r>
              <a:rPr lang="en-US" altLang="zh-CN" sz="2400" b="1" dirty="0" err="1" smtClean="0">
                <a:solidFill>
                  <a:srgbClr val="FF0000"/>
                </a:solidFill>
                <a:latin typeface="宋体" panose="02010600030101010101" pitchFamily="2" charset="-122"/>
              </a:rPr>
              <a:t>GFl</a:t>
            </a:r>
            <a:r>
              <a:rPr lang="zh-CN" altLang="en-US" sz="2400" b="1" dirty="0" smtClean="0">
                <a:latin typeface="宋体" panose="02010600030101010101" pitchFamily="2" charset="-122"/>
              </a:rPr>
              <a:t>：两个通用标志位，供用户在编程时使用。</a:t>
            </a:r>
          </a:p>
          <a:p>
            <a:pPr marL="0" indent="0">
              <a:buFont typeface="Wingdings" pitchFamily="2" charset="2"/>
              <a:buNone/>
              <a:defRPr/>
            </a:pPr>
            <a:r>
              <a:rPr lang="en-US" altLang="zh-CN" sz="2400" b="1" dirty="0" smtClean="0">
                <a:solidFill>
                  <a:srgbClr val="FF0000"/>
                </a:solidFill>
                <a:latin typeface="宋体" panose="02010600030101010101" pitchFamily="2" charset="-122"/>
              </a:rPr>
              <a:t>PD</a:t>
            </a:r>
            <a:r>
              <a:rPr lang="zh-CN" altLang="en-US" sz="2400" b="1" dirty="0" smtClean="0">
                <a:solidFill>
                  <a:srgbClr val="FF0000"/>
                </a:solidFill>
                <a:latin typeface="宋体" panose="02010600030101010101" pitchFamily="2" charset="-122"/>
              </a:rPr>
              <a:t>、</a:t>
            </a:r>
            <a:r>
              <a:rPr lang="en-US" altLang="zh-CN" sz="2400" b="1" dirty="0" smtClean="0">
                <a:solidFill>
                  <a:srgbClr val="FF0000"/>
                </a:solidFill>
                <a:latin typeface="宋体" panose="02010600030101010101" pitchFamily="2" charset="-122"/>
              </a:rPr>
              <a:t>IDL</a:t>
            </a:r>
            <a:r>
              <a:rPr lang="zh-CN" altLang="en-US" sz="2400" b="1" dirty="0" smtClean="0">
                <a:latin typeface="宋体" panose="02010600030101010101" pitchFamily="2" charset="-122"/>
              </a:rPr>
              <a:t>：低功耗控制位。</a:t>
            </a:r>
            <a:r>
              <a:rPr lang="en-US" altLang="zh-CN" sz="2400" b="1" dirty="0">
                <a:latin typeface="宋体" panose="02010600030101010101" pitchFamily="2" charset="-122"/>
              </a:rPr>
              <a:t>PD=1</a:t>
            </a:r>
            <a:r>
              <a:rPr lang="zh-CN" altLang="en-US" sz="2400" b="1" dirty="0">
                <a:latin typeface="宋体" panose="02010600030101010101" pitchFamily="2" charset="-122"/>
              </a:rPr>
              <a:t>为睡眠</a:t>
            </a:r>
            <a:r>
              <a:rPr lang="zh-CN" altLang="en-US" sz="2400" b="1" dirty="0" smtClean="0">
                <a:latin typeface="宋体" panose="02010600030101010101" pitchFamily="2" charset="-122"/>
              </a:rPr>
              <a:t>方式，</a:t>
            </a:r>
            <a:r>
              <a:rPr lang="en-US" altLang="zh-CN" sz="2400" b="1" dirty="0" smtClean="0">
                <a:latin typeface="宋体" panose="02010600030101010101" pitchFamily="2" charset="-122"/>
              </a:rPr>
              <a:t>IDL=1</a:t>
            </a:r>
            <a:r>
              <a:rPr lang="zh-CN" altLang="en-US" sz="2400" b="1" dirty="0" smtClean="0">
                <a:latin typeface="宋体" panose="02010600030101010101" pitchFamily="2" charset="-122"/>
              </a:rPr>
              <a:t>为空闲模式</a:t>
            </a:r>
            <a:r>
              <a:rPr lang="zh-CN" altLang="en-US" sz="2400" b="1" dirty="0">
                <a:latin typeface="宋体" panose="02010600030101010101" pitchFamily="2" charset="-122"/>
              </a:rPr>
              <a:t>。</a:t>
            </a:r>
            <a:endParaRPr lang="en-US" altLang="zh-CN" sz="2400" b="1" dirty="0" smtClean="0">
              <a:latin typeface="宋体" panose="02010600030101010101" pitchFamily="2" charset="-122"/>
            </a:endParaRPr>
          </a:p>
          <a:p>
            <a:pPr>
              <a:buFont typeface="Wingdings 2" panose="05020102010507070707" pitchFamily="18" charset="2"/>
              <a:buNone/>
              <a:defRPr/>
            </a:pPr>
            <a:r>
              <a:rPr lang="en-US" altLang="zh-CN" sz="2400" b="1" dirty="0" smtClean="0">
                <a:solidFill>
                  <a:srgbClr val="9900FF"/>
                </a:solidFill>
                <a:latin typeface="宋体" panose="02010600030101010101" pitchFamily="2" charset="-122"/>
              </a:rPr>
              <a:t>2. </a:t>
            </a:r>
            <a:r>
              <a:rPr lang="zh-CN" altLang="en-US" sz="2400" b="1" dirty="0" smtClean="0">
                <a:solidFill>
                  <a:srgbClr val="9900FF"/>
                </a:solidFill>
                <a:latin typeface="宋体" panose="02010600030101010101" pitchFamily="2" charset="-122"/>
              </a:rPr>
              <a:t>工作方式的设置</a:t>
            </a:r>
          </a:p>
          <a:p>
            <a:pPr marL="0" indent="0">
              <a:buFont typeface="Wingdings" pitchFamily="2" charset="2"/>
              <a:buNone/>
              <a:defRPr/>
            </a:pPr>
            <a:r>
              <a:rPr lang="zh-CN" altLang="en-US" sz="2400" b="1" dirty="0" smtClean="0">
                <a:latin typeface="宋体" panose="02010600030101010101" pitchFamily="2" charset="-122"/>
              </a:rPr>
              <a:t>   串口共有</a:t>
            </a:r>
            <a:r>
              <a:rPr lang="en-US" altLang="zh-CN" sz="2400" b="1" dirty="0" smtClean="0">
                <a:latin typeface="宋体" panose="02010600030101010101" pitchFamily="2" charset="-122"/>
              </a:rPr>
              <a:t>4</a:t>
            </a:r>
            <a:r>
              <a:rPr lang="zh-CN" altLang="en-US" sz="2400" b="1" dirty="0" smtClean="0">
                <a:latin typeface="宋体" panose="02010600030101010101" pitchFamily="2" charset="-122"/>
              </a:rPr>
              <a:t>种工作方式，通过串口的方式控制寄存器</a:t>
            </a:r>
            <a:r>
              <a:rPr lang="en-US" altLang="zh-CN" sz="2400" b="1" dirty="0" smtClean="0">
                <a:latin typeface="宋体" panose="02010600030101010101" pitchFamily="2" charset="-122"/>
              </a:rPr>
              <a:t>SCON</a:t>
            </a:r>
            <a:r>
              <a:rPr lang="zh-CN" altLang="en-US" sz="2400" b="1" dirty="0" smtClean="0">
                <a:latin typeface="宋体" panose="02010600030101010101" pitchFamily="2" charset="-122"/>
              </a:rPr>
              <a:t>中的</a:t>
            </a:r>
            <a:r>
              <a:rPr lang="en-US" altLang="zh-CN" sz="2400" b="1" dirty="0" smtClean="0">
                <a:latin typeface="宋体" panose="02010600030101010101" pitchFamily="2" charset="-122"/>
              </a:rPr>
              <a:t>SM0</a:t>
            </a:r>
            <a:r>
              <a:rPr lang="zh-CN" altLang="en-US" sz="2400" b="1" dirty="0" smtClean="0">
                <a:latin typeface="宋体" panose="02010600030101010101" pitchFamily="2" charset="-122"/>
              </a:rPr>
              <a:t>、</a:t>
            </a:r>
            <a:r>
              <a:rPr lang="en-US" altLang="zh-CN" sz="2400" b="1" dirty="0" smtClean="0">
                <a:latin typeface="宋体" panose="02010600030101010101" pitchFamily="2" charset="-122"/>
              </a:rPr>
              <a:t>SM1</a:t>
            </a:r>
            <a:r>
              <a:rPr lang="zh-CN" altLang="en-US" sz="2400" b="1" dirty="0" smtClean="0">
                <a:latin typeface="宋体" panose="02010600030101010101" pitchFamily="2" charset="-122"/>
              </a:rPr>
              <a:t>两位来确定。四种工作方式如下：</a:t>
            </a:r>
          </a:p>
          <a:p>
            <a:pPr marL="0" indent="0">
              <a:spcBef>
                <a:spcPts val="0"/>
              </a:spcBef>
              <a:buFont typeface="Wingdings 2" panose="05020102010507070707" pitchFamily="18" charset="2"/>
              <a:buNone/>
              <a:defRPr/>
            </a:pPr>
            <a:r>
              <a:rPr lang="en-US" altLang="zh-CN" sz="2400" b="1" dirty="0">
                <a:latin typeface="宋体" panose="02010600030101010101" pitchFamily="2" charset="-122"/>
              </a:rPr>
              <a:t> </a:t>
            </a:r>
            <a:r>
              <a:rPr lang="en-US" altLang="zh-CN" sz="2400" b="1" dirty="0" smtClean="0">
                <a:latin typeface="宋体" panose="02010600030101010101" pitchFamily="2" charset="-122"/>
              </a:rPr>
              <a:t>  </a:t>
            </a:r>
            <a:r>
              <a:rPr lang="zh-CN" altLang="en-US" sz="2400" b="1" dirty="0" smtClean="0">
                <a:solidFill>
                  <a:srgbClr val="990000"/>
                </a:solidFill>
                <a:latin typeface="宋体" panose="02010600030101010101" pitchFamily="2" charset="-122"/>
              </a:rPr>
              <a:t>（</a:t>
            </a:r>
            <a:r>
              <a:rPr lang="en-US" altLang="zh-CN" sz="2400" b="1" dirty="0" smtClean="0">
                <a:solidFill>
                  <a:srgbClr val="990000"/>
                </a:solidFill>
                <a:latin typeface="宋体" panose="02010600030101010101" pitchFamily="2" charset="-122"/>
              </a:rPr>
              <a:t>1</a:t>
            </a:r>
            <a:r>
              <a:rPr lang="zh-CN" altLang="en-US" sz="2400" b="1" dirty="0" smtClean="0">
                <a:solidFill>
                  <a:srgbClr val="990000"/>
                </a:solidFill>
                <a:latin typeface="宋体" panose="02010600030101010101" pitchFamily="2" charset="-122"/>
              </a:rPr>
              <a:t>）方式</a:t>
            </a:r>
            <a:r>
              <a:rPr lang="en-US" altLang="zh-CN" sz="2400" b="1" dirty="0" smtClean="0">
                <a:solidFill>
                  <a:srgbClr val="990000"/>
                </a:solidFill>
                <a:latin typeface="宋体" panose="02010600030101010101" pitchFamily="2" charset="-122"/>
              </a:rPr>
              <a:t>0</a:t>
            </a:r>
            <a:endParaRPr lang="zh-CN" altLang="en-US" sz="2400" b="1" dirty="0" smtClean="0">
              <a:solidFill>
                <a:srgbClr val="990000"/>
              </a:solidFill>
              <a:latin typeface="宋体" panose="02010600030101010101" pitchFamily="2" charset="-122"/>
            </a:endParaRPr>
          </a:p>
          <a:p>
            <a:pPr marL="0" indent="0">
              <a:spcBef>
                <a:spcPts val="0"/>
              </a:spcBef>
              <a:buFont typeface="Wingdings 2" panose="05020102010507070707" pitchFamily="18" charset="2"/>
              <a:buNone/>
              <a:defRPr/>
            </a:pPr>
            <a:r>
              <a:rPr lang="zh-CN" altLang="en-US" sz="2400" b="1" dirty="0" smtClean="0">
                <a:latin typeface="宋体" panose="02010600030101010101" pitchFamily="2" charset="-122"/>
              </a:rPr>
              <a:t>    方式</a:t>
            </a:r>
            <a:r>
              <a:rPr lang="en-US" altLang="zh-CN" sz="2400" b="1" dirty="0" smtClean="0">
                <a:latin typeface="宋体" panose="02010600030101010101" pitchFamily="2" charset="-122"/>
              </a:rPr>
              <a:t>0</a:t>
            </a:r>
            <a:r>
              <a:rPr lang="zh-CN" altLang="en-US" sz="2400" b="1" dirty="0" smtClean="0">
                <a:latin typeface="宋体" panose="02010600030101010101" pitchFamily="2" charset="-122"/>
              </a:rPr>
              <a:t>也称为同步方式或</a:t>
            </a:r>
            <a:r>
              <a:rPr lang="zh-CN" altLang="en-US" sz="2400" b="1" dirty="0" smtClean="0">
                <a:solidFill>
                  <a:srgbClr val="FF0000"/>
                </a:solidFill>
                <a:latin typeface="宋体" panose="02010600030101010101" pitchFamily="2" charset="-122"/>
              </a:rPr>
              <a:t>移位寄存器方式</a:t>
            </a:r>
            <a:r>
              <a:rPr lang="zh-CN" altLang="en-US" sz="2400" b="1" dirty="0" smtClean="0">
                <a:latin typeface="宋体" panose="02010600030101010101" pitchFamily="2" charset="-122"/>
              </a:rPr>
              <a:t>。串行数据通过</a:t>
            </a:r>
            <a:r>
              <a:rPr lang="en-US" altLang="zh-CN" sz="2400" b="1" dirty="0" smtClean="0">
                <a:latin typeface="宋体" panose="02010600030101010101" pitchFamily="2" charset="-122"/>
              </a:rPr>
              <a:t>RXD</a:t>
            </a:r>
            <a:r>
              <a:rPr lang="zh-CN" altLang="en-US" sz="2400" b="1" dirty="0" smtClean="0">
                <a:latin typeface="宋体" panose="02010600030101010101" pitchFamily="2" charset="-122"/>
              </a:rPr>
              <a:t>（</a:t>
            </a:r>
            <a:r>
              <a:rPr lang="en-US" altLang="zh-CN" sz="2400" b="1" dirty="0" smtClean="0">
                <a:latin typeface="宋体" panose="02010600030101010101" pitchFamily="2" charset="-122"/>
              </a:rPr>
              <a:t>P3.1</a:t>
            </a:r>
            <a:r>
              <a:rPr lang="zh-CN" altLang="en-US" sz="2400" b="1" dirty="0" smtClean="0">
                <a:latin typeface="宋体" panose="02010600030101010101" pitchFamily="2" charset="-122"/>
              </a:rPr>
              <a:t>）口线进行输入</a:t>
            </a:r>
            <a:r>
              <a:rPr lang="en-US" altLang="zh-CN" sz="2400" b="1" dirty="0" smtClean="0">
                <a:latin typeface="宋体" panose="02010600030101010101" pitchFamily="2" charset="-122"/>
              </a:rPr>
              <a:t>/</a:t>
            </a:r>
            <a:r>
              <a:rPr lang="zh-CN" altLang="en-US" sz="2400" b="1" dirty="0" smtClean="0">
                <a:latin typeface="宋体" panose="02010600030101010101" pitchFamily="2" charset="-122"/>
              </a:rPr>
              <a:t>输出，通过</a:t>
            </a:r>
            <a:r>
              <a:rPr lang="en-US" altLang="zh-CN" sz="2400" b="1" dirty="0" smtClean="0">
                <a:latin typeface="宋体" panose="02010600030101010101" pitchFamily="2" charset="-122"/>
              </a:rPr>
              <a:t>TXD</a:t>
            </a:r>
            <a:r>
              <a:rPr lang="zh-CN" altLang="en-US" sz="2400" b="1" dirty="0" smtClean="0">
                <a:latin typeface="宋体" panose="02010600030101010101" pitchFamily="2" charset="-122"/>
              </a:rPr>
              <a:t>（</a:t>
            </a:r>
            <a:r>
              <a:rPr lang="en-US" altLang="zh-CN" sz="2400" b="1" dirty="0" smtClean="0">
                <a:latin typeface="宋体" panose="02010600030101010101" pitchFamily="2" charset="-122"/>
              </a:rPr>
              <a:t>P3.2</a:t>
            </a:r>
            <a:r>
              <a:rPr lang="zh-CN" altLang="en-US" sz="2400" b="1" dirty="0" smtClean="0">
                <a:latin typeface="宋体" panose="02010600030101010101" pitchFamily="2" charset="-122"/>
              </a:rPr>
              <a:t>）口线来输出同步的移位时钟脉冲。收、发的数据以</a:t>
            </a:r>
            <a:r>
              <a:rPr lang="en-US" altLang="zh-CN" sz="2400" b="1" dirty="0" smtClean="0">
                <a:latin typeface="宋体" panose="02010600030101010101" pitchFamily="2" charset="-122"/>
              </a:rPr>
              <a:t>8</a:t>
            </a:r>
            <a:r>
              <a:rPr lang="zh-CN" altLang="en-US" sz="2400" b="1" dirty="0" smtClean="0">
                <a:latin typeface="宋体" panose="02010600030101010101" pitchFamily="2" charset="-122"/>
              </a:rPr>
              <a:t>位为一帧。注意无论是发送或接收数据，数据的排列顺序都是数据的低位在前，高位在后。这种方式波特率是固定的，传输速率计算公式为：</a:t>
            </a:r>
            <a:endParaRPr lang="en-US" altLang="zh-CN" sz="2400" b="1" dirty="0" smtClean="0">
              <a:latin typeface="宋体" panose="02010600030101010101" pitchFamily="2" charset="-122"/>
            </a:endParaRPr>
          </a:p>
          <a:p>
            <a:pPr marL="0" indent="0">
              <a:spcBef>
                <a:spcPts val="0"/>
              </a:spcBef>
              <a:buFont typeface="Wingdings 2" panose="05020102010507070707" pitchFamily="18" charset="2"/>
              <a:buNone/>
              <a:defRPr/>
            </a:pPr>
            <a:r>
              <a:rPr lang="en-US" altLang="zh-CN" dirty="0">
                <a:latin typeface="宋体" panose="02010600030101010101" pitchFamily="2" charset="-122"/>
              </a:rPr>
              <a:t> </a:t>
            </a:r>
            <a:r>
              <a:rPr lang="en-US" altLang="zh-CN" dirty="0" smtClean="0">
                <a:latin typeface="宋体" panose="02010600030101010101" pitchFamily="2" charset="-122"/>
              </a:rPr>
              <a:t>          </a:t>
            </a:r>
            <a:r>
              <a:rPr lang="zh-CN" altLang="en-US" sz="2400" b="1" dirty="0" smtClean="0">
                <a:solidFill>
                  <a:srgbClr val="FF0000"/>
                </a:solidFill>
                <a:latin typeface="宋体" panose="02010600030101010101" pitchFamily="2" charset="-122"/>
              </a:rPr>
              <a:t>波特率 ＝</a:t>
            </a:r>
            <a:r>
              <a:rPr lang="en-US" altLang="zh-CN" sz="2400" b="1" dirty="0" smtClean="0">
                <a:solidFill>
                  <a:srgbClr val="FF0000"/>
                </a:solidFill>
                <a:latin typeface="宋体" panose="02010600030101010101" pitchFamily="2" charset="-122"/>
              </a:rPr>
              <a:t> </a:t>
            </a:r>
            <a:r>
              <a:rPr lang="en-US" altLang="zh-CN" sz="2400" b="1" dirty="0" err="1" smtClean="0">
                <a:solidFill>
                  <a:srgbClr val="FF0000"/>
                </a:solidFill>
                <a:latin typeface="宋体" panose="02010600030101010101" pitchFamily="2" charset="-122"/>
              </a:rPr>
              <a:t>fosc</a:t>
            </a:r>
            <a:r>
              <a:rPr lang="en-US" altLang="zh-CN" sz="2400" b="1" dirty="0" smtClean="0">
                <a:solidFill>
                  <a:srgbClr val="FF0000"/>
                </a:solidFill>
                <a:latin typeface="宋体" panose="02010600030101010101" pitchFamily="2" charset="-122"/>
              </a:rPr>
              <a:t>/12</a:t>
            </a:r>
            <a:endParaRPr lang="zh-CN" altLang="en-US" sz="2400" b="1" dirty="0" smtClean="0">
              <a:solidFill>
                <a:srgbClr val="FF0000"/>
              </a:solidFill>
              <a:latin typeface="宋体" panose="02010600030101010101" pitchFamily="2" charset="-122"/>
            </a:endParaRPr>
          </a:p>
          <a:p>
            <a:pPr marL="0" indent="0">
              <a:spcBef>
                <a:spcPts val="0"/>
              </a:spcBef>
              <a:buFont typeface="Wingdings 2" panose="05020102010507070707" pitchFamily="18" charset="2"/>
              <a:buNone/>
              <a:defRPr/>
            </a:pPr>
            <a:r>
              <a:rPr lang="zh-CN" altLang="en-US" sz="2400" b="1" dirty="0" smtClean="0">
                <a:latin typeface="宋体" panose="02010600030101010101" pitchFamily="2" charset="-122"/>
              </a:rPr>
              <a:t>    此工作方式下只要定义</a:t>
            </a:r>
            <a:r>
              <a:rPr lang="en-US" altLang="zh-CN" sz="2400" b="1" dirty="0" smtClean="0">
                <a:latin typeface="宋体" panose="02010600030101010101" pitchFamily="2" charset="-122"/>
              </a:rPr>
              <a:t>SCON</a:t>
            </a:r>
            <a:r>
              <a:rPr lang="zh-CN" altLang="en-US" sz="2400" b="1" dirty="0" smtClean="0">
                <a:latin typeface="宋体" panose="02010600030101010101" pitchFamily="2" charset="-122"/>
              </a:rPr>
              <a:t>寄存器即可，不需要对定时器</a:t>
            </a:r>
            <a:r>
              <a:rPr lang="en-US" altLang="zh-CN" sz="2400" b="1" dirty="0" smtClean="0">
                <a:latin typeface="宋体" panose="02010600030101010101" pitchFamily="2" charset="-122"/>
              </a:rPr>
              <a:t>/</a:t>
            </a:r>
            <a:r>
              <a:rPr lang="zh-CN" altLang="en-US" sz="2400" b="1" dirty="0" smtClean="0">
                <a:latin typeface="宋体" panose="02010600030101010101" pitchFamily="2" charset="-122"/>
              </a:rPr>
              <a:t>计数器进行设置。其中</a:t>
            </a:r>
            <a:r>
              <a:rPr lang="en-US" altLang="zh-CN" sz="2400" b="1" dirty="0" err="1" smtClean="0">
                <a:latin typeface="宋体" panose="02010600030101010101" pitchFamily="2" charset="-122"/>
              </a:rPr>
              <a:t>fosc</a:t>
            </a:r>
            <a:r>
              <a:rPr lang="zh-CN" altLang="en-US" sz="2400" b="1" dirty="0" smtClean="0">
                <a:latin typeface="宋体" panose="02010600030101010101" pitchFamily="2" charset="-122"/>
              </a:rPr>
              <a:t>为单片机外接晶振频率。</a:t>
            </a:r>
          </a:p>
        </p:txBody>
      </p:sp>
      <p:sp>
        <p:nvSpPr>
          <p:cNvPr id="26627"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9291DF0B-EF35-46EF-8327-723FD260BA63}" type="slidenum">
              <a:rPr lang="en-US" altLang="zh-CN" sz="1000"/>
              <a:pPr>
                <a:spcBef>
                  <a:spcPct val="0"/>
                </a:spcBef>
                <a:buClrTx/>
                <a:buFontTx/>
                <a:buNone/>
              </a:pPr>
              <a:t>13</a:t>
            </a:fld>
            <a:endParaRPr lang="en-US" altLang="zh-CN" sz="1000"/>
          </a:p>
        </p:txBody>
      </p:sp>
      <p:sp>
        <p:nvSpPr>
          <p:cNvPr id="3" name="页脚占位符 2"/>
          <p:cNvSpPr>
            <a:spLocks noGrp="1"/>
          </p:cNvSpPr>
          <p:nvPr>
            <p:ph type="ftr" sz="quarter" idx="10"/>
          </p:nvPr>
        </p:nvSpPr>
        <p:spPr/>
        <p:txBody>
          <a:bodyPr/>
          <a:lstStyle/>
          <a:p>
            <a:pPr>
              <a:defRPr/>
            </a:pPr>
            <a:fld id="{1BCD694E-7129-4DAB-83A9-94E8B59E52E3}" type="slidenum">
              <a:rPr lang="en-US" altLang="zh-CN" smtClean="0"/>
              <a:t>13</a:t>
            </a:fld>
            <a:endParaRPr lang="en-US" altLang="zh-CN"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17410" name="内容占位符 2"/>
          <p:cNvSpPr>
            <a:spLocks noGrp="1" noChangeArrowheads="1"/>
          </p:cNvSpPr>
          <p:nvPr>
            <p:ph idx="1"/>
          </p:nvPr>
        </p:nvSpPr>
        <p:spPr>
          <a:xfrm>
            <a:off x="33515" y="980728"/>
            <a:ext cx="8928744" cy="5084430"/>
          </a:xfrm>
        </p:spPr>
        <p:txBody>
          <a:bodyPr/>
          <a:lstStyle/>
          <a:p>
            <a:pPr marL="0" indent="0">
              <a:lnSpc>
                <a:spcPct val="150000"/>
              </a:lnSpc>
              <a:spcBef>
                <a:spcPts val="0"/>
              </a:spcBef>
              <a:buFont typeface="Wingdings" pitchFamily="2" charset="2"/>
              <a:buNone/>
              <a:defRPr/>
            </a:pPr>
            <a:r>
              <a:rPr lang="zh-CN" altLang="en-US" sz="2400" dirty="0" smtClean="0"/>
              <a:t>         </a:t>
            </a:r>
            <a:r>
              <a:rPr lang="zh-CN" altLang="en-US" sz="2400" b="1" dirty="0" smtClean="0">
                <a:solidFill>
                  <a:srgbClr val="FF0000"/>
                </a:solidFill>
                <a:latin typeface="宋体" panose="02010600030101010101" pitchFamily="2" charset="-122"/>
              </a:rPr>
              <a:t>发送数据是以写</a:t>
            </a:r>
            <a:r>
              <a:rPr lang="en-US" altLang="zh-CN" sz="2400" b="1" dirty="0" smtClean="0">
                <a:solidFill>
                  <a:srgbClr val="FF0000"/>
                </a:solidFill>
                <a:latin typeface="宋体" panose="02010600030101010101" pitchFamily="2" charset="-122"/>
              </a:rPr>
              <a:t>SBUF</a:t>
            </a:r>
            <a:r>
              <a:rPr lang="zh-CN" altLang="en-US" sz="2400" b="1" dirty="0" smtClean="0">
                <a:solidFill>
                  <a:srgbClr val="FF0000"/>
                </a:solidFill>
                <a:latin typeface="宋体" panose="02010600030101010101" pitchFamily="2" charset="-122"/>
              </a:rPr>
              <a:t>寄存器的指令开始的</a:t>
            </a:r>
            <a:r>
              <a:rPr lang="zh-CN" altLang="en-US" sz="2400" b="1" dirty="0" smtClean="0">
                <a:latin typeface="宋体" panose="02010600030101010101" pitchFamily="2" charset="-122"/>
              </a:rPr>
              <a:t>，当数据</a:t>
            </a:r>
            <a:r>
              <a:rPr lang="en-US" altLang="zh-CN" sz="2400" b="1" dirty="0" smtClean="0">
                <a:latin typeface="宋体" panose="02010600030101010101" pitchFamily="2" charset="-122"/>
              </a:rPr>
              <a:t>8</a:t>
            </a:r>
            <a:r>
              <a:rPr lang="zh-CN" altLang="en-US" sz="2400" b="1" dirty="0" smtClean="0">
                <a:latin typeface="宋体" panose="02010600030101010101" pitchFamily="2" charset="-122"/>
              </a:rPr>
              <a:t>位输出结束时则使</a:t>
            </a:r>
            <a:r>
              <a:rPr lang="en-US" altLang="zh-CN" sz="2400" b="1" dirty="0" smtClean="0">
                <a:latin typeface="宋体" panose="02010600030101010101" pitchFamily="2" charset="-122"/>
              </a:rPr>
              <a:t>TI</a:t>
            </a:r>
            <a:r>
              <a:rPr lang="zh-CN" altLang="en-US" sz="2400" b="1" dirty="0" smtClean="0">
                <a:latin typeface="宋体" panose="02010600030101010101" pitchFamily="2" charset="-122"/>
              </a:rPr>
              <a:t>被置位。</a:t>
            </a:r>
          </a:p>
          <a:p>
            <a:pPr marL="0" indent="0">
              <a:lnSpc>
                <a:spcPct val="150000"/>
              </a:lnSpc>
              <a:spcBef>
                <a:spcPts val="0"/>
              </a:spcBef>
              <a:buFont typeface="Wingdings" pitchFamily="2" charset="2"/>
              <a:buNone/>
              <a:defRPr/>
            </a:pPr>
            <a:r>
              <a:rPr lang="en-US" altLang="zh-CN" sz="2400" b="1" dirty="0" smtClean="0">
                <a:latin typeface="宋体" panose="02010600030101010101" pitchFamily="2" charset="-122"/>
              </a:rPr>
              <a:t>    </a:t>
            </a:r>
            <a:r>
              <a:rPr lang="zh-CN" altLang="en-US" sz="2400" b="1" dirty="0" smtClean="0">
                <a:latin typeface="宋体" panose="02010600030101010101" pitchFamily="2" charset="-122"/>
              </a:rPr>
              <a:t>数据接收是</a:t>
            </a:r>
            <a:r>
              <a:rPr lang="zh-CN" altLang="en-US" sz="2400" b="1" dirty="0" smtClean="0">
                <a:solidFill>
                  <a:srgbClr val="FF0000"/>
                </a:solidFill>
                <a:latin typeface="宋体" panose="02010600030101010101" pitchFamily="2" charset="-122"/>
              </a:rPr>
              <a:t>在</a:t>
            </a:r>
            <a:r>
              <a:rPr lang="en-US" altLang="zh-CN" sz="2400" b="1" dirty="0" smtClean="0">
                <a:solidFill>
                  <a:srgbClr val="FF0000"/>
                </a:solidFill>
                <a:latin typeface="宋体" panose="02010600030101010101" pitchFamily="2" charset="-122"/>
              </a:rPr>
              <a:t>REN</a:t>
            </a:r>
            <a:r>
              <a:rPr lang="zh-CN" altLang="en-US" sz="2400" b="1" dirty="0" smtClean="0">
                <a:solidFill>
                  <a:srgbClr val="FF0000"/>
                </a:solidFill>
                <a:latin typeface="宋体" panose="02010600030101010101" pitchFamily="2" charset="-122"/>
              </a:rPr>
              <a:t>（</a:t>
            </a:r>
            <a:r>
              <a:rPr lang="en-US" altLang="zh-CN" sz="2400" b="1" dirty="0" smtClean="0">
                <a:solidFill>
                  <a:srgbClr val="FF0000"/>
                </a:solidFill>
                <a:latin typeface="宋体" panose="02010600030101010101" pitchFamily="2" charset="-122"/>
              </a:rPr>
              <a:t>SCON.4</a:t>
            </a:r>
            <a:r>
              <a:rPr lang="zh-CN" altLang="en-US" sz="2400" b="1" dirty="0" smtClean="0">
                <a:solidFill>
                  <a:srgbClr val="FF0000"/>
                </a:solidFill>
                <a:latin typeface="宋体" panose="02010600030101010101" pitchFamily="2" charset="-122"/>
              </a:rPr>
              <a:t>）＝</a:t>
            </a:r>
            <a:r>
              <a:rPr lang="en-US" altLang="zh-CN" sz="2400" b="1" dirty="0" smtClean="0">
                <a:solidFill>
                  <a:srgbClr val="FF0000"/>
                </a:solidFill>
                <a:latin typeface="宋体" panose="02010600030101010101" pitchFamily="2" charset="-122"/>
              </a:rPr>
              <a:t>1</a:t>
            </a:r>
            <a:r>
              <a:rPr lang="zh-CN" altLang="en-US" sz="2400" b="1" dirty="0" smtClean="0">
                <a:solidFill>
                  <a:srgbClr val="FF0000"/>
                </a:solidFill>
                <a:latin typeface="宋体" panose="02010600030101010101" pitchFamily="2" charset="-122"/>
              </a:rPr>
              <a:t>和</a:t>
            </a:r>
            <a:r>
              <a:rPr lang="en-US" altLang="zh-CN" sz="2400" b="1" dirty="0" smtClean="0">
                <a:solidFill>
                  <a:srgbClr val="FF0000"/>
                </a:solidFill>
                <a:latin typeface="宋体" panose="02010600030101010101" pitchFamily="2" charset="-122"/>
              </a:rPr>
              <a:t>RI</a:t>
            </a:r>
            <a:r>
              <a:rPr lang="zh-CN" altLang="en-US" sz="2400" b="1" dirty="0" smtClean="0">
                <a:solidFill>
                  <a:srgbClr val="FF0000"/>
                </a:solidFill>
                <a:latin typeface="宋体" panose="02010600030101010101" pitchFamily="2" charset="-122"/>
              </a:rPr>
              <a:t>（</a:t>
            </a:r>
            <a:r>
              <a:rPr lang="en-US" altLang="zh-CN" sz="2400" b="1" dirty="0" smtClean="0">
                <a:solidFill>
                  <a:srgbClr val="FF0000"/>
                </a:solidFill>
                <a:latin typeface="宋体" panose="02010600030101010101" pitchFamily="2" charset="-122"/>
              </a:rPr>
              <a:t>SCON.0</a:t>
            </a:r>
            <a:r>
              <a:rPr lang="zh-CN" altLang="en-US" sz="2400" b="1" dirty="0" smtClean="0">
                <a:solidFill>
                  <a:srgbClr val="FF0000"/>
                </a:solidFill>
                <a:latin typeface="宋体" panose="02010600030101010101" pitchFamily="2" charset="-122"/>
              </a:rPr>
              <a:t>）＝</a:t>
            </a:r>
            <a:r>
              <a:rPr lang="en-US" altLang="zh-CN" sz="2400" b="1" dirty="0" smtClean="0">
                <a:solidFill>
                  <a:srgbClr val="FF0000"/>
                </a:solidFill>
                <a:latin typeface="宋体" panose="02010600030101010101" pitchFamily="2" charset="-122"/>
              </a:rPr>
              <a:t>0</a:t>
            </a:r>
            <a:r>
              <a:rPr lang="zh-CN" altLang="en-US" sz="2400" b="1" dirty="0" smtClean="0">
                <a:latin typeface="宋体" panose="02010600030101010101" pitchFamily="2" charset="-122"/>
              </a:rPr>
              <a:t>同时满足时开始的，接收的数据装入接收</a:t>
            </a:r>
            <a:r>
              <a:rPr lang="en-US" altLang="zh-CN" sz="2400" b="1" dirty="0" smtClean="0">
                <a:latin typeface="宋体" panose="02010600030101010101" pitchFamily="2" charset="-122"/>
              </a:rPr>
              <a:t>SBUF</a:t>
            </a:r>
            <a:r>
              <a:rPr lang="zh-CN" altLang="en-US" sz="2400" b="1" dirty="0" smtClean="0">
                <a:latin typeface="宋体" panose="02010600030101010101" pitchFamily="2" charset="-122"/>
              </a:rPr>
              <a:t>中，当</a:t>
            </a:r>
            <a:r>
              <a:rPr lang="en-US" altLang="zh-CN" sz="2400" b="1" dirty="0" smtClean="0">
                <a:latin typeface="宋体" panose="02010600030101010101" pitchFamily="2" charset="-122"/>
              </a:rPr>
              <a:t>8</a:t>
            </a:r>
            <a:r>
              <a:rPr lang="zh-CN" altLang="en-US" sz="2400" b="1" dirty="0" smtClean="0">
                <a:latin typeface="宋体" panose="02010600030101010101" pitchFamily="2" charset="-122"/>
              </a:rPr>
              <a:t>位数据接收结束时，</a:t>
            </a:r>
            <a:r>
              <a:rPr lang="en-US" altLang="zh-CN" sz="2400" b="1" dirty="0" smtClean="0">
                <a:latin typeface="宋体" panose="02010600030101010101" pitchFamily="2" charset="-122"/>
              </a:rPr>
              <a:t>RI</a:t>
            </a:r>
            <a:r>
              <a:rPr lang="zh-CN" altLang="en-US" sz="2400" b="1" dirty="0" smtClean="0">
                <a:latin typeface="宋体" panose="02010600030101010101" pitchFamily="2" charset="-122"/>
              </a:rPr>
              <a:t>则被置位表示这一帧信号的接收结束。若</a:t>
            </a:r>
            <a:r>
              <a:rPr lang="en-US" altLang="zh-CN" sz="2400" b="1" dirty="0" smtClean="0">
                <a:latin typeface="宋体" panose="02010600030101010101" pitchFamily="2" charset="-122"/>
              </a:rPr>
              <a:t>CPU</a:t>
            </a:r>
            <a:r>
              <a:rPr lang="zh-CN" altLang="en-US" sz="2400" b="1" dirty="0" smtClean="0">
                <a:latin typeface="宋体" panose="02010600030101010101" pitchFamily="2" charset="-122"/>
              </a:rPr>
              <a:t>响应中断，将执行由</a:t>
            </a:r>
            <a:r>
              <a:rPr lang="en-US" altLang="zh-CN" sz="2400" b="1" dirty="0" smtClean="0">
                <a:latin typeface="宋体" panose="02010600030101010101" pitchFamily="2" charset="-122"/>
              </a:rPr>
              <a:t>0023H</a:t>
            </a:r>
            <a:r>
              <a:rPr lang="zh-CN" altLang="en-US" sz="2400" b="1" dirty="0" smtClean="0">
                <a:latin typeface="宋体" panose="02010600030101010101" pitchFamily="2" charset="-122"/>
              </a:rPr>
              <a:t>作为入口的中断服务程序。</a:t>
            </a:r>
          </a:p>
          <a:p>
            <a:pPr marL="0" indent="0">
              <a:lnSpc>
                <a:spcPct val="150000"/>
              </a:lnSpc>
              <a:spcBef>
                <a:spcPts val="0"/>
              </a:spcBef>
              <a:buFont typeface="Wingdings" pitchFamily="2" charset="2"/>
              <a:buNone/>
              <a:defRPr/>
            </a:pPr>
            <a:r>
              <a:rPr lang="zh-CN" altLang="en-US" sz="2400" b="1" dirty="0" smtClean="0">
                <a:latin typeface="宋体" panose="02010600030101010101" pitchFamily="2" charset="-122"/>
              </a:rPr>
              <a:t>    </a:t>
            </a:r>
            <a:r>
              <a:rPr lang="zh-CN" altLang="en-US" sz="2400" b="1" dirty="0" smtClean="0">
                <a:solidFill>
                  <a:srgbClr val="FF0000"/>
                </a:solidFill>
                <a:latin typeface="宋体" panose="02010600030101010101" pitchFamily="2" charset="-122"/>
              </a:rPr>
              <a:t>移位寄存器方式主要用于</a:t>
            </a:r>
            <a:r>
              <a:rPr lang="en-US" altLang="zh-CN" sz="2400" b="1" dirty="0" smtClean="0">
                <a:solidFill>
                  <a:srgbClr val="FF0000"/>
                </a:solidFill>
                <a:latin typeface="宋体" panose="02010600030101010101" pitchFamily="2" charset="-122"/>
              </a:rPr>
              <a:t>I/O</a:t>
            </a:r>
            <a:r>
              <a:rPr lang="zh-CN" altLang="en-US" sz="2400" b="1" dirty="0" smtClean="0">
                <a:solidFill>
                  <a:srgbClr val="FF0000"/>
                </a:solidFill>
                <a:latin typeface="宋体" panose="02010600030101010101" pitchFamily="2" charset="-122"/>
              </a:rPr>
              <a:t>口线的扩展。</a:t>
            </a:r>
            <a:r>
              <a:rPr lang="zh-CN" altLang="en-US" sz="2400" b="1" dirty="0" smtClean="0">
                <a:latin typeface="宋体" panose="02010600030101010101" pitchFamily="2" charset="-122"/>
              </a:rPr>
              <a:t>比如在串行口外接一片串行输入、并行输出的</a:t>
            </a:r>
            <a:r>
              <a:rPr lang="en-US" altLang="zh-CN" sz="2400" b="1" dirty="0" smtClean="0">
                <a:latin typeface="宋体" panose="02010600030101010101" pitchFamily="2" charset="-122"/>
              </a:rPr>
              <a:t>8</a:t>
            </a:r>
            <a:r>
              <a:rPr lang="zh-CN" altLang="en-US" sz="2400" b="1" dirty="0" smtClean="0">
                <a:latin typeface="宋体" panose="02010600030101010101" pitchFamily="2" charset="-122"/>
              </a:rPr>
              <a:t>位移位寄存器</a:t>
            </a:r>
            <a:r>
              <a:rPr lang="en-US" altLang="zh-CN" sz="2400" b="1" dirty="0" smtClean="0">
                <a:latin typeface="宋体" panose="02010600030101010101" pitchFamily="2" charset="-122"/>
              </a:rPr>
              <a:t>74LSl64</a:t>
            </a:r>
            <a:r>
              <a:rPr lang="zh-CN" altLang="en-US" sz="2400" b="1" dirty="0" smtClean="0">
                <a:latin typeface="宋体" panose="02010600030101010101" pitchFamily="2" charset="-122"/>
              </a:rPr>
              <a:t>便可扩展成</a:t>
            </a:r>
            <a:r>
              <a:rPr lang="en-US" altLang="zh-CN" sz="2400" b="1" dirty="0" smtClean="0">
                <a:latin typeface="宋体" panose="02010600030101010101" pitchFamily="2" charset="-122"/>
              </a:rPr>
              <a:t>8</a:t>
            </a:r>
            <a:r>
              <a:rPr lang="zh-CN" altLang="en-US" sz="2400" b="1" dirty="0" smtClean="0">
                <a:latin typeface="宋体" panose="02010600030101010101" pitchFamily="2" charset="-122"/>
              </a:rPr>
              <a:t>位的输出接口电路；如在串行口外接一片并行输入、串行输出的</a:t>
            </a:r>
            <a:r>
              <a:rPr lang="en-US" altLang="zh-CN" sz="2400" b="1" dirty="0" smtClean="0">
                <a:latin typeface="宋体" panose="02010600030101010101" pitchFamily="2" charset="-122"/>
              </a:rPr>
              <a:t>8</a:t>
            </a:r>
            <a:r>
              <a:rPr lang="zh-CN" altLang="en-US" sz="2400" b="1" dirty="0" smtClean="0">
                <a:latin typeface="宋体" panose="02010600030101010101" pitchFamily="2" charset="-122"/>
              </a:rPr>
              <a:t>位移位寄存器</a:t>
            </a:r>
            <a:r>
              <a:rPr lang="en-US" altLang="zh-CN" sz="2400" b="1" dirty="0" smtClean="0">
                <a:latin typeface="宋体" panose="02010600030101010101" pitchFamily="2" charset="-122"/>
              </a:rPr>
              <a:t>74LSl65</a:t>
            </a:r>
            <a:r>
              <a:rPr lang="zh-CN" altLang="en-US" sz="2400" b="1" dirty="0" smtClean="0">
                <a:latin typeface="宋体" panose="02010600030101010101" pitchFamily="2" charset="-122"/>
              </a:rPr>
              <a:t>可扩展成为</a:t>
            </a:r>
            <a:r>
              <a:rPr lang="en-US" altLang="zh-CN" sz="2400" b="1" dirty="0" smtClean="0">
                <a:latin typeface="宋体" panose="02010600030101010101" pitchFamily="2" charset="-122"/>
              </a:rPr>
              <a:t>8</a:t>
            </a:r>
            <a:r>
              <a:rPr lang="zh-CN" altLang="en-US" sz="2400" b="1" dirty="0" smtClean="0">
                <a:latin typeface="宋体" panose="02010600030101010101" pitchFamily="2" charset="-122"/>
              </a:rPr>
              <a:t>位的输入接口电路。</a:t>
            </a:r>
          </a:p>
          <a:p>
            <a:pPr>
              <a:buFont typeface="Wingdings 2" panose="05020102010507070707" pitchFamily="18" charset="2"/>
              <a:buNone/>
              <a:defRPr/>
            </a:pPr>
            <a:r>
              <a:rPr lang="en-US" altLang="zh-CN" sz="2400" b="1" dirty="0" smtClean="0">
                <a:solidFill>
                  <a:srgbClr val="0000CC"/>
                </a:solidFill>
                <a:latin typeface="宋体" panose="02010600030101010101" pitchFamily="2" charset="-122"/>
              </a:rPr>
              <a:t>	</a:t>
            </a:r>
            <a:endParaRPr lang="zh-CN" altLang="en-US" sz="2400" b="1" dirty="0" smtClean="0">
              <a:latin typeface="宋体" panose="02010600030101010101" pitchFamily="2" charset="-122"/>
            </a:endParaRPr>
          </a:p>
        </p:txBody>
      </p:sp>
      <p:sp>
        <p:nvSpPr>
          <p:cNvPr id="27651"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12BF58A6-CD3B-45C5-AB54-430385D7169F}" type="slidenum">
              <a:rPr lang="en-US" altLang="zh-CN" sz="1000"/>
              <a:pPr>
                <a:spcBef>
                  <a:spcPct val="0"/>
                </a:spcBef>
                <a:buClrTx/>
                <a:buFontTx/>
                <a:buNone/>
              </a:pPr>
              <a:t>14</a:t>
            </a:fld>
            <a:endParaRPr lang="en-US" altLang="zh-CN" sz="1000"/>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317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B0737E4D-FD10-480E-98FA-AF56C5015297}" type="slidenum">
              <a:rPr lang="en-US" altLang="zh-CN" smtClean="0"/>
              <a:t>14</a:t>
            </a:fld>
            <a:endParaRPr lang="en-US" altLang="zh-CN"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20688"/>
            <a:ext cx="8359775" cy="415358"/>
          </a:xfrm>
        </p:spPr>
        <p:txBody>
          <a:bodyPr/>
          <a:lstStyle/>
          <a:p>
            <a:pPr lvl="0" indent="612000">
              <a:spcBef>
                <a:spcPct val="20000"/>
              </a:spcBef>
              <a:defRPr/>
            </a:pPr>
            <a:r>
              <a:rPr lang="zh-CN" altLang="en-US" dirty="0" smtClean="0">
                <a:solidFill>
                  <a:srgbClr val="990000"/>
                </a:solidFill>
                <a:latin typeface="宋体" panose="02010600030101010101" pitchFamily="2" charset="-122"/>
                <a:cs typeface="+mn-cs"/>
              </a:rPr>
              <a:t>（</a:t>
            </a:r>
            <a:r>
              <a:rPr lang="en-US" altLang="zh-CN" dirty="0">
                <a:solidFill>
                  <a:srgbClr val="990000"/>
                </a:solidFill>
                <a:latin typeface="宋体" panose="02010600030101010101" pitchFamily="2" charset="-122"/>
                <a:cs typeface="+mn-cs"/>
              </a:rPr>
              <a:t>2</a:t>
            </a:r>
            <a:r>
              <a:rPr lang="zh-CN" altLang="en-US" dirty="0">
                <a:solidFill>
                  <a:srgbClr val="990000"/>
                </a:solidFill>
                <a:latin typeface="宋体" panose="02010600030101010101" pitchFamily="2" charset="-122"/>
                <a:cs typeface="+mn-cs"/>
              </a:rPr>
              <a:t>）方式</a:t>
            </a:r>
            <a:r>
              <a:rPr lang="en-US" altLang="zh-CN" dirty="0" smtClean="0">
                <a:solidFill>
                  <a:srgbClr val="990000"/>
                </a:solidFill>
                <a:latin typeface="宋体" panose="02010600030101010101" pitchFamily="2" charset="-122"/>
                <a:cs typeface="+mn-cs"/>
              </a:rPr>
              <a:t>1</a:t>
            </a:r>
            <a:endParaRPr lang="zh-CN" altLang="en-US" dirty="0">
              <a:solidFill>
                <a:srgbClr val="990000"/>
              </a:solidFill>
            </a:endParaRPr>
          </a:p>
        </p:txBody>
      </p:sp>
      <p:sp>
        <p:nvSpPr>
          <p:cNvPr id="10242" name="内容占位符 2"/>
          <p:cNvSpPr>
            <a:spLocks noGrp="1" noChangeArrowheads="1"/>
          </p:cNvSpPr>
          <p:nvPr>
            <p:ph idx="1"/>
          </p:nvPr>
        </p:nvSpPr>
        <p:spPr/>
        <p:txBody>
          <a:bodyPr/>
          <a:lstStyle/>
          <a:p>
            <a:pPr lvl="0">
              <a:lnSpc>
                <a:spcPct val="150000"/>
              </a:lnSpc>
              <a:spcBef>
                <a:spcPts val="0"/>
              </a:spcBef>
              <a:defRPr/>
            </a:pPr>
            <a:r>
              <a:rPr lang="zh-CN" altLang="en-US" dirty="0" smtClean="0">
                <a:solidFill>
                  <a:srgbClr val="FF0000"/>
                </a:solidFill>
                <a:latin typeface="宋体" panose="02010600030101010101" pitchFamily="2" charset="-122"/>
              </a:rPr>
              <a:t>方式</a:t>
            </a:r>
            <a:r>
              <a:rPr lang="en-US" altLang="zh-CN" dirty="0">
                <a:solidFill>
                  <a:srgbClr val="FF0000"/>
                </a:solidFill>
                <a:latin typeface="宋体" panose="02010600030101010101" pitchFamily="2" charset="-122"/>
              </a:rPr>
              <a:t>l</a:t>
            </a:r>
            <a:r>
              <a:rPr lang="zh-CN" altLang="en-US" dirty="0">
                <a:solidFill>
                  <a:srgbClr val="FF0000"/>
                </a:solidFill>
                <a:latin typeface="宋体" panose="02010600030101010101" pitchFamily="2" charset="-122"/>
              </a:rPr>
              <a:t>是</a:t>
            </a:r>
            <a:r>
              <a:rPr lang="en-US" altLang="zh-CN" dirty="0">
                <a:solidFill>
                  <a:srgbClr val="FF0000"/>
                </a:solidFill>
                <a:latin typeface="宋体" panose="02010600030101010101" pitchFamily="2" charset="-122"/>
              </a:rPr>
              <a:t>10</a:t>
            </a:r>
            <a:r>
              <a:rPr lang="zh-CN" altLang="en-US" dirty="0">
                <a:solidFill>
                  <a:srgbClr val="FF0000"/>
                </a:solidFill>
                <a:latin typeface="宋体" panose="02010600030101010101" pitchFamily="2" charset="-122"/>
              </a:rPr>
              <a:t>位异步通信方式</a:t>
            </a:r>
            <a:r>
              <a:rPr lang="zh-CN" altLang="en-US" dirty="0" smtClean="0">
                <a:solidFill>
                  <a:srgbClr val="000000"/>
                </a:solidFill>
                <a:latin typeface="宋体" panose="02010600030101010101" pitchFamily="2" charset="-122"/>
              </a:rPr>
              <a:t>，包括</a:t>
            </a:r>
            <a:r>
              <a:rPr lang="en-US" altLang="zh-CN" dirty="0">
                <a:solidFill>
                  <a:srgbClr val="000000"/>
                </a:solidFill>
                <a:latin typeface="宋体" panose="02010600030101010101" pitchFamily="2" charset="-122"/>
              </a:rPr>
              <a:t>1</a:t>
            </a:r>
            <a:r>
              <a:rPr lang="zh-CN" altLang="en-US" dirty="0">
                <a:solidFill>
                  <a:srgbClr val="000000"/>
                </a:solidFill>
                <a:latin typeface="宋体" panose="02010600030101010101" pitchFamily="2" charset="-122"/>
              </a:rPr>
              <a:t>位起始位</a:t>
            </a:r>
            <a:r>
              <a:rPr lang="en-US" altLang="zh-CN" dirty="0">
                <a:solidFill>
                  <a:srgbClr val="000000"/>
                </a:solidFill>
                <a:latin typeface="宋体" panose="02010600030101010101" pitchFamily="2" charset="-122"/>
              </a:rPr>
              <a:t>(0)</a:t>
            </a:r>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8</a:t>
            </a:r>
            <a:r>
              <a:rPr lang="zh-CN" altLang="en-US" dirty="0">
                <a:solidFill>
                  <a:srgbClr val="000000"/>
                </a:solidFill>
                <a:latin typeface="宋体" panose="02010600030101010101" pitchFamily="2" charset="-122"/>
              </a:rPr>
              <a:t>位数据位和</a:t>
            </a:r>
            <a:r>
              <a:rPr lang="en-US" altLang="zh-CN" dirty="0">
                <a:solidFill>
                  <a:srgbClr val="000000"/>
                </a:solidFill>
                <a:latin typeface="宋体" panose="02010600030101010101" pitchFamily="2" charset="-122"/>
              </a:rPr>
              <a:t>l</a:t>
            </a:r>
            <a:r>
              <a:rPr lang="zh-CN" altLang="en-US" dirty="0">
                <a:solidFill>
                  <a:srgbClr val="000000"/>
                </a:solidFill>
                <a:latin typeface="宋体" panose="02010600030101010101" pitchFamily="2" charset="-122"/>
              </a:rPr>
              <a:t>位停止位</a:t>
            </a:r>
            <a:r>
              <a:rPr lang="en-US" altLang="zh-CN" dirty="0">
                <a:solidFill>
                  <a:srgbClr val="000000"/>
                </a:solidFill>
                <a:latin typeface="宋体" panose="02010600030101010101" pitchFamily="2" charset="-122"/>
              </a:rPr>
              <a:t>(1)</a:t>
            </a:r>
            <a:r>
              <a:rPr lang="zh-CN" altLang="en-US" dirty="0" smtClean="0">
                <a:solidFill>
                  <a:srgbClr val="000000"/>
                </a:solidFill>
                <a:latin typeface="宋体" panose="02010600030101010101" pitchFamily="2" charset="-122"/>
              </a:rPr>
              <a:t>。</a:t>
            </a:r>
            <a:r>
              <a:rPr lang="zh-CN" altLang="en-US" dirty="0" smtClean="0">
                <a:solidFill>
                  <a:srgbClr val="FF0000"/>
                </a:solidFill>
                <a:latin typeface="宋体" panose="02010600030101010101" pitchFamily="2" charset="-122"/>
              </a:rPr>
              <a:t>起始位</a:t>
            </a:r>
            <a:r>
              <a:rPr lang="zh-CN" altLang="en-US" dirty="0">
                <a:solidFill>
                  <a:srgbClr val="FF0000"/>
                </a:solidFill>
                <a:latin typeface="宋体" panose="02010600030101010101" pitchFamily="2" charset="-122"/>
              </a:rPr>
              <a:t>和停止位在发送时是自动插入的。</a:t>
            </a:r>
          </a:p>
          <a:p>
            <a:pPr lvl="0" indent="0">
              <a:lnSpc>
                <a:spcPct val="150000"/>
              </a:lnSpc>
              <a:spcBef>
                <a:spcPts val="0"/>
              </a:spcBef>
              <a:defRPr/>
            </a:pPr>
            <a:r>
              <a:rPr lang="zh-CN" altLang="en-US" dirty="0">
                <a:solidFill>
                  <a:srgbClr val="000000"/>
                </a:solidFill>
                <a:latin typeface="宋体" panose="02010600030101010101" pitchFamily="2" charset="-122"/>
              </a:rPr>
              <a:t>    方式</a:t>
            </a:r>
            <a:r>
              <a:rPr lang="en-US" altLang="zh-CN" dirty="0">
                <a:solidFill>
                  <a:srgbClr val="000000"/>
                </a:solidFill>
                <a:latin typeface="宋体" panose="02010600030101010101" pitchFamily="2" charset="-122"/>
              </a:rPr>
              <a:t>1</a:t>
            </a:r>
            <a:r>
              <a:rPr lang="zh-CN" altLang="en-US" dirty="0">
                <a:solidFill>
                  <a:srgbClr val="000000"/>
                </a:solidFill>
                <a:latin typeface="宋体" panose="02010600030101010101" pitchFamily="2" charset="-122"/>
              </a:rPr>
              <a:t>的</a:t>
            </a:r>
            <a:r>
              <a:rPr lang="zh-CN" altLang="en-US" dirty="0">
                <a:solidFill>
                  <a:srgbClr val="FF0000"/>
                </a:solidFill>
                <a:latin typeface="宋体" panose="02010600030101010101" pitchFamily="2" charset="-122"/>
              </a:rPr>
              <a:t>发送是</a:t>
            </a:r>
            <a:r>
              <a:rPr lang="zh-CN" altLang="en-US" dirty="0">
                <a:solidFill>
                  <a:srgbClr val="000000"/>
                </a:solidFill>
                <a:latin typeface="宋体" panose="02010600030101010101" pitchFamily="2" charset="-122"/>
              </a:rPr>
              <a:t>由</a:t>
            </a:r>
            <a:r>
              <a:rPr lang="en-US" altLang="zh-CN" dirty="0">
                <a:solidFill>
                  <a:srgbClr val="000000"/>
                </a:solidFill>
                <a:latin typeface="宋体" panose="02010600030101010101" pitchFamily="2" charset="-122"/>
              </a:rPr>
              <a:t>CPU</a:t>
            </a:r>
            <a:r>
              <a:rPr lang="zh-CN" altLang="en-US" dirty="0">
                <a:solidFill>
                  <a:srgbClr val="000000"/>
                </a:solidFill>
                <a:latin typeface="宋体" panose="02010600030101010101" pitchFamily="2" charset="-122"/>
              </a:rPr>
              <a:t>向</a:t>
            </a:r>
            <a:r>
              <a:rPr lang="en-US" altLang="zh-CN" dirty="0">
                <a:solidFill>
                  <a:srgbClr val="000000"/>
                </a:solidFill>
                <a:latin typeface="宋体" panose="02010600030101010101" pitchFamily="2" charset="-122"/>
              </a:rPr>
              <a:t>SBUF</a:t>
            </a:r>
            <a:r>
              <a:rPr lang="zh-CN" altLang="en-US" dirty="0">
                <a:solidFill>
                  <a:srgbClr val="000000"/>
                </a:solidFill>
                <a:latin typeface="宋体" panose="02010600030101010101" pitchFamily="2" charset="-122"/>
              </a:rPr>
              <a:t>写入一个数据开始的，发送的条件是</a:t>
            </a:r>
            <a:r>
              <a:rPr lang="en-US" altLang="zh-CN" dirty="0">
                <a:solidFill>
                  <a:srgbClr val="000000"/>
                </a:solidFill>
                <a:latin typeface="宋体" panose="02010600030101010101" pitchFamily="2" charset="-122"/>
              </a:rPr>
              <a:t>TI</a:t>
            </a:r>
            <a:r>
              <a:rPr lang="zh-CN" altLang="en-US" dirty="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0</a:t>
            </a:r>
            <a:r>
              <a:rPr lang="zh-CN" altLang="en-US" dirty="0">
                <a:solidFill>
                  <a:srgbClr val="000000"/>
                </a:solidFill>
                <a:latin typeface="宋体" panose="02010600030101010101" pitchFamily="2" charset="-122"/>
              </a:rPr>
              <a:t>，发送完自动置位</a:t>
            </a:r>
            <a:r>
              <a:rPr lang="en-US" altLang="zh-CN" dirty="0">
                <a:solidFill>
                  <a:srgbClr val="000000"/>
                </a:solidFill>
                <a:latin typeface="宋体" panose="02010600030101010101" pitchFamily="2" charset="-122"/>
              </a:rPr>
              <a:t>TI</a:t>
            </a:r>
            <a:r>
              <a:rPr lang="zh-CN" altLang="en-US" dirty="0" smtClean="0">
                <a:solidFill>
                  <a:srgbClr val="000000"/>
                </a:solidFill>
                <a:latin typeface="宋体" panose="02010600030101010101" pitchFamily="2" charset="-122"/>
              </a:rPr>
              <a:t>。</a:t>
            </a:r>
            <a:r>
              <a:rPr lang="zh-CN" altLang="en-US" sz="2400" b="1" dirty="0" smtClean="0">
                <a:latin typeface="+mn-ea"/>
              </a:rPr>
              <a:t> </a:t>
            </a:r>
            <a:endParaRPr lang="en-US" altLang="zh-CN" sz="2400" b="1" dirty="0" smtClean="0">
              <a:latin typeface="+mn-ea"/>
            </a:endParaRPr>
          </a:p>
          <a:p>
            <a:pPr lvl="0" indent="0">
              <a:lnSpc>
                <a:spcPct val="150000"/>
              </a:lnSpc>
              <a:spcBef>
                <a:spcPts val="0"/>
              </a:spcBef>
              <a:defRPr/>
            </a:pPr>
            <a:r>
              <a:rPr lang="en-US" altLang="zh-CN" dirty="0">
                <a:latin typeface="+mn-ea"/>
              </a:rPr>
              <a:t> </a:t>
            </a:r>
            <a:r>
              <a:rPr lang="en-US" altLang="zh-CN" dirty="0" smtClean="0">
                <a:latin typeface="+mn-ea"/>
              </a:rPr>
              <a:t>   </a:t>
            </a:r>
            <a:r>
              <a:rPr lang="zh-CN" altLang="en-US" sz="2400" b="1" dirty="0" smtClean="0">
                <a:latin typeface="+mn-ea"/>
              </a:rPr>
              <a:t>方式</a:t>
            </a:r>
            <a:r>
              <a:rPr lang="en-US" altLang="zh-CN" sz="2400" b="1" dirty="0" smtClean="0">
                <a:latin typeface="+mn-ea"/>
              </a:rPr>
              <a:t>1</a:t>
            </a:r>
            <a:r>
              <a:rPr lang="zh-CN" altLang="en-US" sz="2400" b="1" dirty="0" smtClean="0">
                <a:solidFill>
                  <a:srgbClr val="FF0000"/>
                </a:solidFill>
                <a:latin typeface="+mn-ea"/>
              </a:rPr>
              <a:t>接收前提条件</a:t>
            </a:r>
            <a:r>
              <a:rPr lang="zh-CN" altLang="en-US" sz="2400" b="1" dirty="0" smtClean="0">
                <a:latin typeface="+mn-ea"/>
              </a:rPr>
              <a:t>是</a:t>
            </a:r>
            <a:r>
              <a:rPr lang="en-US" altLang="zh-CN" sz="2400" b="1" dirty="0" smtClean="0">
                <a:latin typeface="+mn-ea"/>
              </a:rPr>
              <a:t>SCON</a:t>
            </a:r>
            <a:r>
              <a:rPr lang="zh-CN" altLang="en-US" sz="2400" b="1" dirty="0" smtClean="0">
                <a:latin typeface="+mn-ea"/>
              </a:rPr>
              <a:t>中的</a:t>
            </a:r>
            <a:r>
              <a:rPr lang="en-US" altLang="zh-CN" sz="2400" b="1" dirty="0" smtClean="0">
                <a:latin typeface="+mn-ea"/>
              </a:rPr>
              <a:t>REN</a:t>
            </a:r>
            <a:r>
              <a:rPr lang="zh-CN" altLang="en-US" sz="2400" b="1" dirty="0" smtClean="0">
                <a:latin typeface="+mn-ea"/>
              </a:rPr>
              <a:t>为</a:t>
            </a:r>
            <a:r>
              <a:rPr lang="en-US" altLang="zh-CN" sz="2400" b="1" dirty="0" smtClean="0">
                <a:latin typeface="+mn-ea"/>
              </a:rPr>
              <a:t>l</a:t>
            </a:r>
            <a:r>
              <a:rPr lang="zh-CN" altLang="en-US" sz="2400" b="1" dirty="0" smtClean="0">
                <a:latin typeface="+mn-ea"/>
              </a:rPr>
              <a:t>，同时以下两个条件都满足，本次接收才有效，</a:t>
            </a:r>
            <a:r>
              <a:rPr lang="en-US" altLang="zh-CN" sz="2400" b="1" dirty="0" smtClean="0">
                <a:latin typeface="+mn-ea"/>
              </a:rPr>
              <a:t>(1)RI</a:t>
            </a:r>
            <a:r>
              <a:rPr lang="zh-CN" altLang="en-US" sz="2400" b="1" dirty="0" smtClean="0">
                <a:latin typeface="+mn-ea"/>
              </a:rPr>
              <a:t>＝</a:t>
            </a:r>
            <a:r>
              <a:rPr lang="en-US" altLang="zh-CN" sz="2400" b="1" dirty="0" smtClean="0">
                <a:latin typeface="+mn-ea"/>
              </a:rPr>
              <a:t>0</a:t>
            </a:r>
            <a:r>
              <a:rPr lang="zh-CN" altLang="en-US" sz="2400" b="1" dirty="0" smtClean="0">
                <a:latin typeface="+mn-ea"/>
              </a:rPr>
              <a:t>；</a:t>
            </a:r>
            <a:r>
              <a:rPr lang="en-US" altLang="zh-CN" sz="2400" b="1" dirty="0" smtClean="0">
                <a:latin typeface="+mn-ea"/>
              </a:rPr>
              <a:t>(2)SM2</a:t>
            </a:r>
            <a:r>
              <a:rPr lang="zh-CN" altLang="en-US" sz="2400" b="1" dirty="0" smtClean="0">
                <a:latin typeface="+mn-ea"/>
              </a:rPr>
              <a:t>＝</a:t>
            </a:r>
            <a:r>
              <a:rPr lang="en-US" altLang="zh-CN" sz="2400" b="1" dirty="0" smtClean="0">
                <a:latin typeface="+mn-ea"/>
              </a:rPr>
              <a:t>0</a:t>
            </a:r>
            <a:r>
              <a:rPr lang="zh-CN" altLang="en-US" sz="2400" b="1" dirty="0" smtClean="0">
                <a:latin typeface="+mn-ea"/>
              </a:rPr>
              <a:t>或接收到的停止位为</a:t>
            </a:r>
            <a:r>
              <a:rPr lang="en-US" altLang="zh-CN" sz="2400" b="1" dirty="0" smtClean="0">
                <a:latin typeface="+mn-ea"/>
              </a:rPr>
              <a:t>1</a:t>
            </a:r>
            <a:r>
              <a:rPr lang="zh-CN" altLang="en-US" sz="2400" b="1" dirty="0" smtClean="0">
                <a:latin typeface="+mn-ea"/>
              </a:rPr>
              <a:t>。并将接收的数据装入</a:t>
            </a:r>
            <a:r>
              <a:rPr lang="en-US" altLang="zh-CN" sz="2400" b="1" dirty="0" smtClean="0">
                <a:latin typeface="+mn-ea"/>
              </a:rPr>
              <a:t>SBUF</a:t>
            </a:r>
            <a:r>
              <a:rPr lang="zh-CN" altLang="en-US" sz="2400" b="1" dirty="0" smtClean="0">
                <a:latin typeface="+mn-ea"/>
              </a:rPr>
              <a:t>和</a:t>
            </a:r>
            <a:r>
              <a:rPr lang="en-US" altLang="zh-CN" sz="2400" b="1" dirty="0" smtClean="0">
                <a:latin typeface="+mn-ea"/>
              </a:rPr>
              <a:t>RB8</a:t>
            </a:r>
            <a:r>
              <a:rPr lang="zh-CN" altLang="en-US" sz="2400" b="1" dirty="0" smtClean="0">
                <a:latin typeface="+mn-ea"/>
              </a:rPr>
              <a:t>位，否则放弃接收结果。</a:t>
            </a:r>
          </a:p>
          <a:p>
            <a:pPr marL="0" indent="0">
              <a:lnSpc>
                <a:spcPct val="150000"/>
              </a:lnSpc>
              <a:spcBef>
                <a:spcPts val="0"/>
              </a:spcBef>
              <a:buFont typeface="Wingdings" pitchFamily="2" charset="2"/>
              <a:buNone/>
              <a:defRPr/>
            </a:pPr>
            <a:r>
              <a:rPr lang="zh-CN" altLang="en-US" sz="2400" b="1" dirty="0" smtClean="0">
                <a:latin typeface="+mn-ea"/>
              </a:rPr>
              <a:t>    方式</a:t>
            </a:r>
            <a:r>
              <a:rPr lang="en-US" altLang="zh-CN" sz="2400" b="1" dirty="0" smtClean="0">
                <a:latin typeface="+mn-ea"/>
              </a:rPr>
              <a:t>1</a:t>
            </a:r>
            <a:r>
              <a:rPr lang="zh-CN" altLang="en-US" sz="2400" b="1" dirty="0" smtClean="0">
                <a:latin typeface="+mn-ea"/>
              </a:rPr>
              <a:t>的波特率是可变的，波特率可由定时器</a:t>
            </a:r>
            <a:r>
              <a:rPr lang="en-US" altLang="zh-CN" sz="2400" b="1" dirty="0" smtClean="0">
                <a:latin typeface="+mn-ea"/>
              </a:rPr>
              <a:t>l</a:t>
            </a:r>
            <a:r>
              <a:rPr lang="zh-CN" altLang="en-US" sz="2400" b="1" dirty="0" smtClean="0">
                <a:latin typeface="+mn-ea"/>
              </a:rPr>
              <a:t>产生。</a:t>
            </a:r>
            <a:endParaRPr lang="en-US" altLang="zh-CN" sz="2400" b="1" dirty="0" smtClean="0">
              <a:latin typeface="+mn-ea"/>
            </a:endParaRPr>
          </a:p>
          <a:p>
            <a:pPr>
              <a:lnSpc>
                <a:spcPct val="150000"/>
              </a:lnSpc>
              <a:spcBef>
                <a:spcPts val="0"/>
              </a:spcBef>
              <a:buFont typeface="Wingdings 2" panose="05020102010507070707" pitchFamily="18" charset="2"/>
              <a:buNone/>
              <a:defRPr/>
            </a:pPr>
            <a:r>
              <a:rPr lang="zh-CN" altLang="en-US" dirty="0">
                <a:latin typeface="+mn-ea"/>
              </a:rPr>
              <a:t>当</a:t>
            </a:r>
            <a:r>
              <a:rPr lang="zh-CN" altLang="en-US" sz="2400" b="1" dirty="0" smtClean="0">
                <a:latin typeface="+mn-ea"/>
              </a:rPr>
              <a:t>定时器／计数器</a:t>
            </a:r>
            <a:r>
              <a:rPr lang="en-US" altLang="zh-CN" sz="2400" b="1" dirty="0" smtClean="0">
                <a:latin typeface="+mn-ea"/>
              </a:rPr>
              <a:t>1</a:t>
            </a:r>
            <a:r>
              <a:rPr lang="zh-CN" altLang="en-US" sz="2400" b="1" dirty="0" smtClean="0">
                <a:latin typeface="+mn-ea"/>
              </a:rPr>
              <a:t>作波特率发生器时，其工作于方式为</a:t>
            </a:r>
            <a:r>
              <a:rPr lang="en-US" altLang="zh-CN" sz="2400" b="1" dirty="0" smtClean="0">
                <a:latin typeface="+mn-ea"/>
              </a:rPr>
              <a:t>0</a:t>
            </a:r>
            <a:r>
              <a:rPr lang="zh-CN" altLang="en-US" sz="2400" b="1" dirty="0" smtClean="0">
                <a:latin typeface="+mn-ea"/>
              </a:rPr>
              <a:t>、</a:t>
            </a:r>
            <a:r>
              <a:rPr lang="en-US" altLang="zh-CN" sz="2400" b="1" dirty="0" smtClean="0">
                <a:latin typeface="+mn-ea"/>
              </a:rPr>
              <a:t>1</a:t>
            </a:r>
            <a:r>
              <a:rPr lang="zh-CN" altLang="en-US" sz="2400" b="1" dirty="0" smtClean="0">
                <a:latin typeface="+mn-ea"/>
              </a:rPr>
              <a:t>、</a:t>
            </a:r>
            <a:r>
              <a:rPr lang="en-US" altLang="zh-CN" sz="2400" b="1" dirty="0" smtClean="0">
                <a:latin typeface="+mn-ea"/>
              </a:rPr>
              <a:t>2</a:t>
            </a:r>
            <a:r>
              <a:rPr lang="zh-CN" altLang="en-US" sz="2400" b="1" dirty="0" smtClean="0">
                <a:latin typeface="+mn-ea"/>
              </a:rPr>
              <a:t>均可。</a:t>
            </a:r>
            <a:endParaRPr lang="en-US" altLang="zh-CN" sz="2400" b="1" dirty="0" smtClean="0">
              <a:latin typeface="+mn-ea"/>
            </a:endParaRPr>
          </a:p>
          <a:p>
            <a:pPr lvl="0" indent="0">
              <a:defRPr/>
            </a:pPr>
            <a:r>
              <a:rPr lang="zh-CN" altLang="en-US" dirty="0" smtClean="0">
                <a:solidFill>
                  <a:srgbClr val="000000"/>
                </a:solidFill>
                <a:latin typeface="宋体"/>
              </a:rPr>
              <a:t>       </a:t>
            </a:r>
            <a:endParaRPr lang="zh-CN" altLang="en-US" sz="2400" b="1" dirty="0" smtClean="0">
              <a:latin typeface="+mn-ea"/>
            </a:endParaRPr>
          </a:p>
        </p:txBody>
      </p:sp>
      <p:sp>
        <p:nvSpPr>
          <p:cNvPr id="28675"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AEF4D146-DC20-416E-8911-A7E49DAB5A78}" type="slidenum">
              <a:rPr lang="en-US" altLang="zh-CN" sz="1000"/>
              <a:pPr>
                <a:spcBef>
                  <a:spcPct val="0"/>
                </a:spcBef>
                <a:buClrTx/>
                <a:buFontTx/>
                <a:buNone/>
              </a:pPr>
              <a:t>15</a:t>
            </a:fld>
            <a:endParaRPr lang="en-US" altLang="zh-CN" sz="1000"/>
          </a:p>
        </p:txBody>
      </p:sp>
      <p:pic>
        <p:nvPicPr>
          <p:cNvPr id="286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2DCCFEA0-699C-479E-A1D7-4E4B85F089AE}" type="slidenum">
              <a:rPr lang="en-US" altLang="zh-CN" smtClean="0"/>
              <a:t>15</a:t>
            </a:fld>
            <a:endParaRPr lang="en-US" altLang="zh-CN"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p:cNvSpPr>
            <a:spLocks noGrp="1" noChangeArrowheads="1"/>
          </p:cNvSpPr>
          <p:nvPr>
            <p:ph idx="1"/>
          </p:nvPr>
        </p:nvSpPr>
        <p:spPr>
          <a:xfrm>
            <a:off x="107628" y="1268760"/>
            <a:ext cx="8928744" cy="4868472"/>
          </a:xfrm>
        </p:spPr>
        <p:txBody>
          <a:bodyPr/>
          <a:lstStyle/>
          <a:p>
            <a:pPr lvl="0">
              <a:defRPr/>
            </a:pPr>
            <a:r>
              <a:rPr lang="zh-CN" altLang="en-US" sz="2400" b="1" dirty="0" smtClean="0">
                <a:latin typeface="+mn-ea"/>
              </a:rPr>
              <a:t>若波特率已知，</a:t>
            </a:r>
            <a:r>
              <a:rPr lang="zh-CN" altLang="en-US" dirty="0" smtClean="0">
                <a:solidFill>
                  <a:srgbClr val="000000"/>
                </a:solidFill>
                <a:latin typeface="宋体"/>
              </a:rPr>
              <a:t>定时器</a:t>
            </a:r>
            <a:r>
              <a:rPr lang="en-US" altLang="zh-CN" dirty="0">
                <a:solidFill>
                  <a:srgbClr val="000000"/>
                </a:solidFill>
                <a:latin typeface="宋体"/>
              </a:rPr>
              <a:t>/</a:t>
            </a:r>
            <a:r>
              <a:rPr lang="zh-CN" altLang="en-US" dirty="0">
                <a:solidFill>
                  <a:srgbClr val="000000"/>
                </a:solidFill>
                <a:latin typeface="宋体"/>
              </a:rPr>
              <a:t>计数器的重载</a:t>
            </a:r>
            <a:r>
              <a:rPr lang="zh-CN" altLang="en-US" dirty="0" smtClean="0">
                <a:solidFill>
                  <a:srgbClr val="000000"/>
                </a:solidFill>
                <a:latin typeface="宋体"/>
              </a:rPr>
              <a:t>值</a:t>
            </a:r>
            <a:r>
              <a:rPr lang="en-US" altLang="zh-CN" dirty="0" err="1" smtClean="0">
                <a:solidFill>
                  <a:srgbClr val="000000"/>
                </a:solidFill>
                <a:latin typeface="宋体"/>
              </a:rPr>
              <a:t>THl</a:t>
            </a:r>
            <a:r>
              <a:rPr lang="zh-CN" altLang="en-US" dirty="0" smtClean="0">
                <a:solidFill>
                  <a:srgbClr val="000000"/>
                </a:solidFill>
                <a:latin typeface="宋体"/>
              </a:rPr>
              <a:t>的求法：</a:t>
            </a:r>
            <a:endParaRPr lang="zh-CN" altLang="en-US" dirty="0">
              <a:solidFill>
                <a:srgbClr val="000000"/>
              </a:solidFill>
              <a:latin typeface="宋体"/>
            </a:endParaRPr>
          </a:p>
          <a:p>
            <a:pPr lvl="0" indent="0">
              <a:defRPr/>
            </a:pPr>
            <a:endParaRPr lang="zh-CN" altLang="en-US" sz="2400" dirty="0" smtClean="0">
              <a:latin typeface="黑体" panose="02010609060101010101" pitchFamily="49" charset="-122"/>
            </a:endParaRPr>
          </a:p>
        </p:txBody>
      </p:sp>
      <p:sp>
        <p:nvSpPr>
          <p:cNvPr id="29699"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CD617827-C44D-4620-90E0-46C94EEA4263}" type="slidenum">
              <a:rPr lang="en-US" altLang="zh-CN" sz="1000"/>
              <a:pPr>
                <a:spcBef>
                  <a:spcPct val="0"/>
                </a:spcBef>
                <a:buClrTx/>
                <a:buFontTx/>
                <a:buNone/>
              </a:pPr>
              <a:t>16</a:t>
            </a:fld>
            <a:endParaRPr lang="en-US" altLang="zh-CN" sz="1000"/>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743" y="1844824"/>
            <a:ext cx="7790605" cy="16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2321" y="3789040"/>
            <a:ext cx="7615238"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21992908-4B1A-4918-B33E-8B03900BFD2D}" type="slidenum">
              <a:rPr lang="en-US" altLang="zh-CN" smtClean="0"/>
              <a:t>16</a:t>
            </a:fld>
            <a:endParaRPr lang="en-US" altLang="zh-CN"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76672"/>
            <a:ext cx="8108255" cy="609600"/>
          </a:xfrm>
        </p:spPr>
        <p:txBody>
          <a:bodyPr/>
          <a:lstStyle/>
          <a:p>
            <a:pPr lvl="0" indent="612000">
              <a:spcBef>
                <a:spcPct val="20000"/>
              </a:spcBef>
              <a:defRPr/>
            </a:pPr>
            <a:r>
              <a:rPr lang="zh-CN" altLang="en-US" dirty="0">
                <a:solidFill>
                  <a:srgbClr val="990000"/>
                </a:solidFill>
                <a:latin typeface="宋体"/>
                <a:cs typeface="+mn-cs"/>
              </a:rPr>
              <a:t>（</a:t>
            </a:r>
            <a:r>
              <a:rPr lang="en-US" altLang="zh-CN" dirty="0">
                <a:solidFill>
                  <a:srgbClr val="990000"/>
                </a:solidFill>
                <a:latin typeface="宋体"/>
                <a:cs typeface="+mn-cs"/>
              </a:rPr>
              <a:t>3</a:t>
            </a:r>
            <a:r>
              <a:rPr lang="zh-CN" altLang="en-US" dirty="0">
                <a:solidFill>
                  <a:srgbClr val="990000"/>
                </a:solidFill>
                <a:latin typeface="宋体"/>
                <a:cs typeface="+mn-cs"/>
              </a:rPr>
              <a:t>）方式</a:t>
            </a:r>
            <a:r>
              <a:rPr lang="en-US" altLang="zh-CN" dirty="0">
                <a:solidFill>
                  <a:srgbClr val="990000"/>
                </a:solidFill>
                <a:latin typeface="宋体"/>
                <a:cs typeface="+mn-cs"/>
              </a:rPr>
              <a:t>2</a:t>
            </a:r>
            <a:r>
              <a:rPr lang="zh-CN" altLang="en-US" dirty="0">
                <a:solidFill>
                  <a:srgbClr val="990000"/>
                </a:solidFill>
                <a:latin typeface="宋体"/>
                <a:cs typeface="+mn-cs"/>
              </a:rPr>
              <a:t>和方式</a:t>
            </a:r>
            <a:r>
              <a:rPr lang="en-US" altLang="zh-CN" dirty="0" smtClean="0">
                <a:solidFill>
                  <a:srgbClr val="990000"/>
                </a:solidFill>
                <a:latin typeface="宋体"/>
                <a:cs typeface="+mn-cs"/>
              </a:rPr>
              <a:t>3</a:t>
            </a:r>
            <a:endParaRPr lang="zh-CN" altLang="en-US" dirty="0">
              <a:solidFill>
                <a:srgbClr val="990000"/>
              </a:solidFill>
            </a:endParaRPr>
          </a:p>
        </p:txBody>
      </p:sp>
      <p:sp>
        <p:nvSpPr>
          <p:cNvPr id="3" name="内容占位符 2"/>
          <p:cNvSpPr>
            <a:spLocks noGrp="1"/>
          </p:cNvSpPr>
          <p:nvPr>
            <p:ph idx="1"/>
          </p:nvPr>
        </p:nvSpPr>
        <p:spPr>
          <a:xfrm>
            <a:off x="107628" y="1268760"/>
            <a:ext cx="8928744" cy="4868472"/>
          </a:xfrm>
        </p:spPr>
        <p:txBody>
          <a:bodyPr/>
          <a:lstStyle/>
          <a:p>
            <a:pPr>
              <a:buFont typeface="Wingdings 2" panose="05020102010507070707" pitchFamily="18" charset="2"/>
              <a:buNone/>
              <a:defRPr/>
            </a:pPr>
            <a:r>
              <a:rPr lang="zh-CN" altLang="en-US" sz="2400" b="1" dirty="0" smtClean="0">
                <a:latin typeface="+mn-ea"/>
              </a:rPr>
              <a:t>这</a:t>
            </a:r>
            <a:r>
              <a:rPr lang="zh-CN" altLang="en-US" sz="2400" b="1" dirty="0">
                <a:latin typeface="+mn-ea"/>
              </a:rPr>
              <a:t>两种方式都是</a:t>
            </a:r>
            <a:r>
              <a:rPr lang="en-US" altLang="zh-CN" sz="2400" b="1" dirty="0">
                <a:solidFill>
                  <a:srgbClr val="FF0000"/>
                </a:solidFill>
                <a:latin typeface="+mn-ea"/>
              </a:rPr>
              <a:t>11</a:t>
            </a:r>
            <a:r>
              <a:rPr lang="zh-CN" altLang="en-US" sz="2400" b="1" dirty="0">
                <a:solidFill>
                  <a:srgbClr val="FF0000"/>
                </a:solidFill>
                <a:latin typeface="+mn-ea"/>
              </a:rPr>
              <a:t>位异步接收</a:t>
            </a:r>
            <a:r>
              <a:rPr lang="en-US" altLang="zh-CN" sz="2400" b="1" dirty="0">
                <a:solidFill>
                  <a:srgbClr val="FF0000"/>
                </a:solidFill>
                <a:latin typeface="+mn-ea"/>
              </a:rPr>
              <a:t>/</a:t>
            </a:r>
            <a:r>
              <a:rPr lang="zh-CN" altLang="en-US" sz="2400" b="1" dirty="0">
                <a:solidFill>
                  <a:srgbClr val="FF0000"/>
                </a:solidFill>
                <a:latin typeface="+mn-ea"/>
              </a:rPr>
              <a:t>发送方式</a:t>
            </a:r>
            <a:r>
              <a:rPr lang="zh-CN" altLang="en-US" sz="2400" b="1" dirty="0">
                <a:latin typeface="+mn-ea"/>
              </a:rPr>
              <a:t>，它们的操作过程完全一样，所不同的是波特率不一样。</a:t>
            </a:r>
          </a:p>
          <a:p>
            <a:pPr marL="0">
              <a:buFont typeface="Wingdings" pitchFamily="2" charset="2"/>
              <a:buNone/>
              <a:defRPr/>
            </a:pPr>
            <a:r>
              <a:rPr lang="zh-CN" altLang="en-US" sz="2400" b="1" dirty="0" smtClean="0">
                <a:latin typeface="+mn-ea"/>
              </a:rPr>
              <a:t>工作</a:t>
            </a:r>
            <a:r>
              <a:rPr lang="zh-CN" altLang="en-US" sz="2400" b="1" dirty="0">
                <a:latin typeface="+mn-ea"/>
              </a:rPr>
              <a:t>方式</a:t>
            </a:r>
            <a:r>
              <a:rPr lang="en-US" altLang="zh-CN" sz="2400" b="1" dirty="0">
                <a:latin typeface="+mn-ea"/>
              </a:rPr>
              <a:t>2</a:t>
            </a:r>
            <a:r>
              <a:rPr lang="zh-CN" altLang="en-US" sz="2400" b="1" dirty="0">
                <a:latin typeface="+mn-ea"/>
              </a:rPr>
              <a:t>中波特率的计算公式：</a:t>
            </a:r>
          </a:p>
          <a:p>
            <a:pPr marL="0">
              <a:buFont typeface="Wingdings" pitchFamily="2" charset="2"/>
              <a:buNone/>
              <a:defRPr/>
            </a:pPr>
            <a:r>
              <a:rPr lang="zh-CN" altLang="en-US" sz="2400" b="1" dirty="0" smtClean="0">
                <a:latin typeface="+mn-ea"/>
              </a:rPr>
              <a:t>     波特率</a:t>
            </a:r>
            <a:r>
              <a:rPr lang="zh-CN" altLang="en-US" sz="2400" b="1" dirty="0">
                <a:latin typeface="+mn-ea"/>
              </a:rPr>
              <a:t>＝</a:t>
            </a:r>
            <a:r>
              <a:rPr lang="en-US" altLang="zh-CN" sz="2400" b="1" dirty="0">
                <a:latin typeface="+mn-ea"/>
              </a:rPr>
              <a:t>2</a:t>
            </a:r>
            <a:r>
              <a:rPr lang="en-US" altLang="zh-CN" sz="2400" b="1" baseline="30000" dirty="0">
                <a:latin typeface="+mn-ea"/>
              </a:rPr>
              <a:t>SMOD</a:t>
            </a:r>
            <a:r>
              <a:rPr lang="en-US" altLang="zh-CN" sz="2400" b="1" dirty="0">
                <a:latin typeface="+mn-ea"/>
              </a:rPr>
              <a:t>×(</a:t>
            </a:r>
            <a:r>
              <a:rPr lang="en-US" altLang="zh-CN" sz="2400" b="1" dirty="0" err="1">
                <a:latin typeface="+mn-ea"/>
              </a:rPr>
              <a:t>fosc</a:t>
            </a:r>
            <a:r>
              <a:rPr lang="en-US" altLang="zh-CN" sz="2400" b="1" dirty="0">
                <a:latin typeface="+mn-ea"/>
              </a:rPr>
              <a:t>/64</a:t>
            </a:r>
            <a:r>
              <a:rPr lang="en-US" altLang="zh-CN" sz="2400" b="1" dirty="0" smtClean="0">
                <a:latin typeface="+mn-ea"/>
              </a:rPr>
              <a:t>)</a:t>
            </a:r>
            <a:endParaRPr lang="zh-CN" altLang="en-US" sz="2400" b="1" dirty="0">
              <a:latin typeface="+mn-ea"/>
            </a:endParaRPr>
          </a:p>
          <a:p>
            <a:pPr marL="0">
              <a:buFont typeface="Wingdings" pitchFamily="2" charset="2"/>
              <a:buNone/>
              <a:defRPr/>
            </a:pPr>
            <a:r>
              <a:rPr lang="zh-CN" altLang="en-US" sz="2400" b="1" dirty="0" smtClean="0">
                <a:latin typeface="+mn-ea"/>
              </a:rPr>
              <a:t>工作</a:t>
            </a:r>
            <a:r>
              <a:rPr lang="zh-CN" altLang="en-US" sz="2400" b="1" dirty="0">
                <a:latin typeface="+mn-ea"/>
              </a:rPr>
              <a:t>方式</a:t>
            </a:r>
            <a:r>
              <a:rPr lang="en-US" altLang="zh-CN" sz="2400" b="1" dirty="0">
                <a:latin typeface="+mn-ea"/>
              </a:rPr>
              <a:t>3</a:t>
            </a:r>
            <a:r>
              <a:rPr lang="zh-CN" altLang="en-US" sz="2400" b="1" dirty="0" smtClean="0">
                <a:latin typeface="+mn-ea"/>
              </a:rPr>
              <a:t>波特率计算</a:t>
            </a:r>
            <a:r>
              <a:rPr lang="zh-CN" altLang="en-US" sz="2400" b="1" dirty="0">
                <a:latin typeface="+mn-ea"/>
              </a:rPr>
              <a:t>同方式</a:t>
            </a:r>
            <a:r>
              <a:rPr lang="en-US" altLang="zh-CN" sz="2400" b="1" dirty="0">
                <a:latin typeface="+mn-ea"/>
              </a:rPr>
              <a:t>l (</a:t>
            </a:r>
            <a:r>
              <a:rPr lang="zh-CN" altLang="en-US" sz="2400" b="1" dirty="0">
                <a:latin typeface="+mn-ea"/>
              </a:rPr>
              <a:t>定时器</a:t>
            </a:r>
            <a:r>
              <a:rPr lang="en-US" altLang="zh-CN" sz="2400" b="1" dirty="0">
                <a:latin typeface="+mn-ea"/>
              </a:rPr>
              <a:t>1</a:t>
            </a:r>
            <a:r>
              <a:rPr lang="zh-CN" altLang="en-US" sz="2400" b="1" dirty="0">
                <a:latin typeface="+mn-ea"/>
              </a:rPr>
              <a:t>作波特率发生器</a:t>
            </a:r>
            <a:r>
              <a:rPr lang="en-US" altLang="zh-CN" sz="2400" b="1" dirty="0">
                <a:latin typeface="+mn-ea"/>
              </a:rPr>
              <a:t>)</a:t>
            </a:r>
            <a:r>
              <a:rPr lang="zh-CN" altLang="en-US" sz="2400" b="1" dirty="0">
                <a:latin typeface="+mn-ea"/>
              </a:rPr>
              <a:t>。</a:t>
            </a:r>
          </a:p>
          <a:p>
            <a:pPr marL="0">
              <a:buFont typeface="Wingdings" pitchFamily="2" charset="2"/>
              <a:buNone/>
              <a:defRPr/>
            </a:pPr>
            <a:r>
              <a:rPr lang="zh-CN" altLang="en-US" sz="2400" b="1" dirty="0" smtClean="0">
                <a:latin typeface="+mn-ea"/>
              </a:rPr>
              <a:t>方式</a:t>
            </a:r>
            <a:r>
              <a:rPr lang="en-US" altLang="zh-CN" sz="2400" b="1" dirty="0">
                <a:latin typeface="+mn-ea"/>
              </a:rPr>
              <a:t>2</a:t>
            </a:r>
            <a:r>
              <a:rPr lang="zh-CN" altLang="en-US" sz="2400" b="1" dirty="0">
                <a:latin typeface="+mn-ea"/>
              </a:rPr>
              <a:t>和方式</a:t>
            </a:r>
            <a:r>
              <a:rPr lang="en-US" altLang="zh-CN" sz="2400" b="1" dirty="0">
                <a:latin typeface="+mn-ea"/>
              </a:rPr>
              <a:t>3</a:t>
            </a:r>
            <a:r>
              <a:rPr lang="zh-CN" altLang="en-US" sz="2400" b="1" dirty="0">
                <a:latin typeface="+mn-ea"/>
              </a:rPr>
              <a:t>的发送起始于任何一条写</a:t>
            </a:r>
            <a:r>
              <a:rPr lang="en-US" altLang="zh-CN" sz="2400" b="1" dirty="0">
                <a:latin typeface="+mn-ea"/>
              </a:rPr>
              <a:t>SBUF</a:t>
            </a:r>
            <a:r>
              <a:rPr lang="zh-CN" altLang="en-US" sz="2400" b="1" dirty="0">
                <a:latin typeface="+mn-ea"/>
              </a:rPr>
              <a:t>指令。当第</a:t>
            </a:r>
            <a:r>
              <a:rPr lang="en-US" altLang="zh-CN" sz="2400" b="1" dirty="0">
                <a:latin typeface="+mn-ea"/>
              </a:rPr>
              <a:t>9</a:t>
            </a:r>
            <a:r>
              <a:rPr lang="zh-CN" altLang="en-US" sz="2400" b="1" dirty="0">
                <a:latin typeface="+mn-ea"/>
              </a:rPr>
              <a:t>位数据</a:t>
            </a:r>
            <a:r>
              <a:rPr lang="en-US" altLang="zh-CN" sz="2400" b="1" dirty="0">
                <a:latin typeface="+mn-ea"/>
              </a:rPr>
              <a:t>(TB8)</a:t>
            </a:r>
            <a:r>
              <a:rPr lang="zh-CN" altLang="en-US" sz="2400" b="1" dirty="0">
                <a:latin typeface="+mn-ea"/>
              </a:rPr>
              <a:t>输出之后，置位</a:t>
            </a:r>
            <a:r>
              <a:rPr lang="en-US" altLang="zh-CN" sz="2400" b="1" dirty="0">
                <a:latin typeface="+mn-ea"/>
              </a:rPr>
              <a:t>TI</a:t>
            </a:r>
            <a:r>
              <a:rPr lang="zh-CN" altLang="en-US" sz="2400" b="1" dirty="0" smtClean="0">
                <a:latin typeface="+mn-ea"/>
              </a:rPr>
              <a:t>。</a:t>
            </a:r>
            <a:endParaRPr lang="en-US" altLang="zh-CN" sz="2400" b="1" dirty="0" smtClean="0">
              <a:latin typeface="+mn-ea"/>
            </a:endParaRPr>
          </a:p>
          <a:p>
            <a:pPr lvl="0">
              <a:defRPr/>
            </a:pPr>
            <a:r>
              <a:rPr lang="zh-CN" altLang="en-US" dirty="0">
                <a:solidFill>
                  <a:srgbClr val="000000"/>
                </a:solidFill>
                <a:latin typeface="宋体"/>
              </a:rPr>
              <a:t>方式</a:t>
            </a:r>
            <a:r>
              <a:rPr lang="en-US" altLang="zh-CN" dirty="0">
                <a:solidFill>
                  <a:srgbClr val="000000"/>
                </a:solidFill>
                <a:latin typeface="宋体"/>
              </a:rPr>
              <a:t>2</a:t>
            </a:r>
            <a:r>
              <a:rPr lang="zh-CN" altLang="en-US" dirty="0">
                <a:solidFill>
                  <a:srgbClr val="000000"/>
                </a:solidFill>
                <a:latin typeface="宋体"/>
              </a:rPr>
              <a:t>和方式</a:t>
            </a:r>
            <a:r>
              <a:rPr lang="en-US" altLang="zh-CN" dirty="0">
                <a:solidFill>
                  <a:srgbClr val="000000"/>
                </a:solidFill>
                <a:latin typeface="宋体"/>
              </a:rPr>
              <a:t>3</a:t>
            </a:r>
            <a:r>
              <a:rPr lang="zh-CN" altLang="en-US" dirty="0">
                <a:solidFill>
                  <a:srgbClr val="000000"/>
                </a:solidFill>
                <a:latin typeface="宋体"/>
              </a:rPr>
              <a:t>的接收前提条件也是</a:t>
            </a:r>
            <a:r>
              <a:rPr lang="en-US" altLang="zh-CN" dirty="0">
                <a:solidFill>
                  <a:srgbClr val="000000"/>
                </a:solidFill>
                <a:latin typeface="宋体"/>
              </a:rPr>
              <a:t>REN</a:t>
            </a:r>
            <a:r>
              <a:rPr lang="zh-CN" altLang="en-US" dirty="0">
                <a:solidFill>
                  <a:srgbClr val="000000"/>
                </a:solidFill>
                <a:latin typeface="宋体"/>
              </a:rPr>
              <a:t>为</a:t>
            </a:r>
            <a:r>
              <a:rPr lang="en-US" altLang="zh-CN" dirty="0">
                <a:solidFill>
                  <a:srgbClr val="000000"/>
                </a:solidFill>
                <a:latin typeface="宋体"/>
              </a:rPr>
              <a:t>1</a:t>
            </a:r>
            <a:r>
              <a:rPr lang="zh-CN" altLang="en-US" dirty="0">
                <a:solidFill>
                  <a:srgbClr val="000000"/>
                </a:solidFill>
                <a:latin typeface="宋体"/>
              </a:rPr>
              <a:t>。在第</a:t>
            </a:r>
            <a:r>
              <a:rPr lang="en-US" altLang="zh-CN" dirty="0">
                <a:solidFill>
                  <a:srgbClr val="000000"/>
                </a:solidFill>
                <a:latin typeface="宋体"/>
              </a:rPr>
              <a:t>9</a:t>
            </a:r>
            <a:r>
              <a:rPr lang="zh-CN" altLang="en-US" dirty="0">
                <a:solidFill>
                  <a:srgbClr val="000000"/>
                </a:solidFill>
                <a:latin typeface="宋体"/>
              </a:rPr>
              <a:t>位数据接收到后，如果下列条件同时满足：</a:t>
            </a:r>
            <a:r>
              <a:rPr lang="en-US" altLang="zh-CN" dirty="0">
                <a:solidFill>
                  <a:srgbClr val="000000"/>
                </a:solidFill>
                <a:latin typeface="宋体"/>
              </a:rPr>
              <a:t>(1)RI</a:t>
            </a:r>
            <a:r>
              <a:rPr lang="zh-CN" altLang="en-US" dirty="0">
                <a:solidFill>
                  <a:srgbClr val="000000"/>
                </a:solidFill>
                <a:latin typeface="宋体"/>
              </a:rPr>
              <a:t>＝</a:t>
            </a:r>
            <a:r>
              <a:rPr lang="en-US" altLang="zh-CN" dirty="0">
                <a:solidFill>
                  <a:srgbClr val="000000"/>
                </a:solidFill>
                <a:latin typeface="宋体"/>
              </a:rPr>
              <a:t>0</a:t>
            </a:r>
            <a:r>
              <a:rPr lang="zh-CN" altLang="en-US" dirty="0">
                <a:solidFill>
                  <a:srgbClr val="000000"/>
                </a:solidFill>
                <a:latin typeface="宋体"/>
              </a:rPr>
              <a:t>；</a:t>
            </a:r>
            <a:r>
              <a:rPr lang="en-US" altLang="zh-CN" dirty="0">
                <a:solidFill>
                  <a:srgbClr val="000000"/>
                </a:solidFill>
                <a:latin typeface="宋体"/>
              </a:rPr>
              <a:t>(2)SM2</a:t>
            </a:r>
            <a:r>
              <a:rPr lang="zh-CN" altLang="en-US" dirty="0">
                <a:solidFill>
                  <a:srgbClr val="000000"/>
                </a:solidFill>
                <a:latin typeface="宋体"/>
              </a:rPr>
              <a:t>＝</a:t>
            </a:r>
            <a:r>
              <a:rPr lang="en-US" altLang="zh-CN" dirty="0">
                <a:solidFill>
                  <a:srgbClr val="000000"/>
                </a:solidFill>
                <a:latin typeface="宋体"/>
              </a:rPr>
              <a:t>0</a:t>
            </a:r>
            <a:r>
              <a:rPr lang="zh-CN" altLang="en-US" dirty="0">
                <a:solidFill>
                  <a:srgbClr val="000000"/>
                </a:solidFill>
                <a:latin typeface="宋体"/>
              </a:rPr>
              <a:t>或接收到的第</a:t>
            </a:r>
            <a:r>
              <a:rPr lang="en-US" altLang="zh-CN" dirty="0">
                <a:solidFill>
                  <a:srgbClr val="000000"/>
                </a:solidFill>
                <a:latin typeface="宋体"/>
              </a:rPr>
              <a:t>9</a:t>
            </a:r>
            <a:r>
              <a:rPr lang="zh-CN" altLang="en-US" dirty="0">
                <a:solidFill>
                  <a:srgbClr val="000000"/>
                </a:solidFill>
                <a:latin typeface="宋体"/>
              </a:rPr>
              <a:t>位为</a:t>
            </a:r>
            <a:r>
              <a:rPr lang="en-US" altLang="zh-CN" dirty="0">
                <a:solidFill>
                  <a:srgbClr val="000000"/>
                </a:solidFill>
                <a:latin typeface="宋体"/>
              </a:rPr>
              <a:t>l</a:t>
            </a:r>
            <a:r>
              <a:rPr lang="zh-CN" altLang="en-US" dirty="0">
                <a:solidFill>
                  <a:srgbClr val="000000"/>
                </a:solidFill>
                <a:latin typeface="宋体"/>
              </a:rPr>
              <a:t>，则将已接收的数据装入</a:t>
            </a:r>
            <a:r>
              <a:rPr lang="en-US" altLang="zh-CN" dirty="0">
                <a:solidFill>
                  <a:srgbClr val="000000"/>
                </a:solidFill>
                <a:latin typeface="宋体"/>
              </a:rPr>
              <a:t>SBUF</a:t>
            </a:r>
            <a:r>
              <a:rPr lang="zh-CN" altLang="en-US" dirty="0">
                <a:solidFill>
                  <a:srgbClr val="000000"/>
                </a:solidFill>
                <a:latin typeface="宋体"/>
              </a:rPr>
              <a:t>和</a:t>
            </a:r>
            <a:r>
              <a:rPr lang="en-US" altLang="zh-CN" dirty="0">
                <a:solidFill>
                  <a:srgbClr val="000000"/>
                </a:solidFill>
                <a:latin typeface="宋体"/>
              </a:rPr>
              <a:t>RB8</a:t>
            </a:r>
            <a:r>
              <a:rPr lang="zh-CN" altLang="en-US" dirty="0">
                <a:solidFill>
                  <a:srgbClr val="000000"/>
                </a:solidFill>
                <a:latin typeface="宋体"/>
              </a:rPr>
              <a:t>，并置位；如果条件不满足，则接收无效。</a:t>
            </a:r>
            <a:endParaRPr lang="en-US" altLang="zh-CN" dirty="0">
              <a:solidFill>
                <a:srgbClr val="000000"/>
              </a:solidFill>
              <a:latin typeface="宋体"/>
            </a:endParaRPr>
          </a:p>
          <a:p>
            <a:pPr marL="0">
              <a:buFont typeface="Wingdings" pitchFamily="2" charset="2"/>
              <a:buNone/>
              <a:defRPr/>
            </a:pPr>
            <a:endParaRPr lang="zh-CN" altLang="en-US" dirty="0"/>
          </a:p>
        </p:txBody>
      </p:sp>
      <p:sp>
        <p:nvSpPr>
          <p:cNvPr id="30723"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752AE8F6-4D3E-4FF8-930F-CFCAEA93F33F}" type="slidenum">
              <a:rPr lang="zh-CN" altLang="en-US" sz="1000">
                <a:solidFill>
                  <a:srgbClr val="000000"/>
                </a:solidFill>
              </a:rPr>
              <a:pPr>
                <a:spcBef>
                  <a:spcPct val="0"/>
                </a:spcBef>
                <a:buClrTx/>
                <a:buFontTx/>
                <a:buNone/>
              </a:pPr>
              <a:t>17</a:t>
            </a:fld>
            <a:endParaRPr lang="en-US" altLang="zh-CN" sz="1000">
              <a:solidFill>
                <a:srgbClr val="000000"/>
              </a:solidFill>
            </a:endParaRPr>
          </a:p>
        </p:txBody>
      </p:sp>
      <p:sp>
        <p:nvSpPr>
          <p:cNvPr id="4" name="页脚占位符 3"/>
          <p:cNvSpPr>
            <a:spLocks noGrp="1"/>
          </p:cNvSpPr>
          <p:nvPr>
            <p:ph type="ftr" sz="quarter" idx="10"/>
          </p:nvPr>
        </p:nvSpPr>
        <p:spPr/>
        <p:txBody>
          <a:bodyPr/>
          <a:lstStyle/>
          <a:p>
            <a:pPr>
              <a:defRPr/>
            </a:pPr>
            <a:fld id="{B763DD81-3137-4268-A4E0-109197D2417C}" type="slidenum">
              <a:rPr lang="en-US" altLang="zh-CN" smtClean="0"/>
              <a:pPr>
                <a:defRPr/>
              </a:pPr>
              <a:t>17</a:t>
            </a:fld>
            <a:endParaRPr lang="en-US" altLang="zh-CN" dirty="0"/>
          </a:p>
        </p:txBody>
      </p:sp>
    </p:spTree>
    <p:extLst>
      <p:ext uri="{BB962C8B-B14F-4D97-AF65-F5344CB8AC3E}">
        <p14:creationId xmlns:p14="http://schemas.microsoft.com/office/powerpoint/2010/main" val="2162099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461568"/>
            <a:ext cx="7673975" cy="609600"/>
          </a:xfrm>
        </p:spPr>
        <p:txBody>
          <a:bodyPr/>
          <a:lstStyle/>
          <a:p>
            <a:pPr lvl="0" indent="612000">
              <a:spcBef>
                <a:spcPct val="20000"/>
              </a:spcBef>
              <a:defRPr/>
            </a:pPr>
            <a:r>
              <a:rPr lang="en-US" altLang="zh-CN" dirty="0">
                <a:solidFill>
                  <a:srgbClr val="9900FF"/>
                </a:solidFill>
                <a:latin typeface="宋体"/>
                <a:cs typeface="+mn-cs"/>
              </a:rPr>
              <a:t>3.  </a:t>
            </a:r>
            <a:r>
              <a:rPr lang="zh-CN" altLang="en-US" dirty="0">
                <a:solidFill>
                  <a:srgbClr val="9900FF"/>
                </a:solidFill>
                <a:latin typeface="宋体"/>
                <a:cs typeface="+mn-cs"/>
              </a:rPr>
              <a:t>串口的波特率及</a:t>
            </a:r>
            <a:r>
              <a:rPr lang="zh-CN" altLang="en-US" dirty="0" smtClean="0">
                <a:solidFill>
                  <a:srgbClr val="9900FF"/>
                </a:solidFill>
                <a:latin typeface="宋体"/>
                <a:cs typeface="+mn-cs"/>
              </a:rPr>
              <a:t>设置</a:t>
            </a:r>
            <a:endParaRPr lang="zh-CN" altLang="en-US" dirty="0"/>
          </a:p>
        </p:txBody>
      </p:sp>
      <mc:AlternateContent xmlns:mc="http://schemas.openxmlformats.org/markup-compatibility/2006" xmlns:a14="http://schemas.microsoft.com/office/drawing/2010/main">
        <mc:Choice Requires="a14">
          <p:sp>
            <p:nvSpPr>
              <p:cNvPr id="12290" name="内容占位符 2"/>
              <p:cNvSpPr>
                <a:spLocks noGrp="1" noChangeArrowheads="1"/>
              </p:cNvSpPr>
              <p:nvPr>
                <p:ph idx="1"/>
              </p:nvPr>
            </p:nvSpPr>
            <p:spPr/>
            <p:txBody>
              <a:bodyPr/>
              <a:lstStyle/>
              <a:p>
                <a:pPr>
                  <a:spcBef>
                    <a:spcPts val="600"/>
                  </a:spcBef>
                  <a:buFont typeface="Wingdings 2" panose="05020102010507070707" pitchFamily="18" charset="2"/>
                  <a:buNone/>
                  <a:defRPr/>
                </a:pPr>
                <a:r>
                  <a:rPr lang="zh-CN" altLang="en-US" sz="2400" b="1" dirty="0" smtClean="0">
                    <a:latin typeface="+mn-ea"/>
                  </a:rPr>
                  <a:t>波特率是在串行通信中每秒传送的数据位。使用单片机的串行口时，晶振常用</a:t>
                </a:r>
                <a:r>
                  <a:rPr lang="en-US" altLang="zh-CN" sz="2400" b="1" dirty="0" smtClean="0">
                    <a:latin typeface="+mn-ea"/>
                  </a:rPr>
                  <a:t>6MHz</a:t>
                </a:r>
                <a:r>
                  <a:rPr lang="zh-CN" altLang="en-US" sz="2400" b="1" dirty="0" smtClean="0">
                    <a:latin typeface="+mn-ea"/>
                  </a:rPr>
                  <a:t>、</a:t>
                </a:r>
                <a:r>
                  <a:rPr lang="en-US" altLang="zh-CN" sz="2400" b="1" dirty="0" smtClean="0">
                    <a:solidFill>
                      <a:srgbClr val="FF0000"/>
                    </a:solidFill>
                    <a:latin typeface="+mn-ea"/>
                  </a:rPr>
                  <a:t>11.059MHz</a:t>
                </a:r>
                <a:r>
                  <a:rPr lang="zh-CN" altLang="en-US" sz="2400" b="1" dirty="0" smtClean="0">
                    <a:latin typeface="+mn-ea"/>
                  </a:rPr>
                  <a:t>、</a:t>
                </a:r>
                <a:r>
                  <a:rPr lang="en-US" altLang="zh-CN" dirty="0" smtClean="0">
                    <a:latin typeface="+mn-ea"/>
                  </a:rPr>
                  <a:t>12MHz</a:t>
                </a:r>
                <a:r>
                  <a:rPr lang="zh-CN" altLang="en-US" dirty="0" smtClean="0">
                    <a:latin typeface="+mn-ea"/>
                  </a:rPr>
                  <a:t>等</a:t>
                </a:r>
                <a:r>
                  <a:rPr lang="zh-CN" altLang="en-US" sz="2400" b="1" dirty="0" smtClean="0">
                    <a:latin typeface="+mn-ea"/>
                  </a:rPr>
                  <a:t>。</a:t>
                </a:r>
                <a:endParaRPr lang="en-US" altLang="zh-CN" sz="2400" b="1" dirty="0" smtClean="0">
                  <a:latin typeface="+mn-ea"/>
                </a:endParaRPr>
              </a:p>
              <a:p>
                <a:pPr marL="0">
                  <a:spcBef>
                    <a:spcPts val="600"/>
                  </a:spcBef>
                  <a:buFont typeface="Wingdings 2" panose="05020102010507070707" pitchFamily="18" charset="2"/>
                  <a:buNone/>
                  <a:defRPr/>
                </a:pPr>
                <a:r>
                  <a:rPr lang="zh-CN" altLang="en-US" sz="2400" b="1" dirty="0" smtClean="0">
                    <a:latin typeface="+mn-ea"/>
                  </a:rPr>
                  <a:t>首先对定时器和中断</a:t>
                </a:r>
                <a:r>
                  <a:rPr lang="zh-CN" altLang="en-US" sz="2400" b="1" dirty="0" smtClean="0">
                    <a:solidFill>
                      <a:srgbClr val="FF0000"/>
                    </a:solidFill>
                    <a:latin typeface="+mn-ea"/>
                  </a:rPr>
                  <a:t>进行初始化</a:t>
                </a:r>
                <a:r>
                  <a:rPr lang="zh-CN" altLang="en-US" sz="2400" b="1" dirty="0" smtClean="0">
                    <a:latin typeface="+mn-ea"/>
                  </a:rPr>
                  <a:t>，即对串口控制寄存器</a:t>
                </a:r>
                <a:r>
                  <a:rPr lang="en-US" altLang="zh-CN" sz="2400" b="1" dirty="0" smtClean="0">
                    <a:latin typeface="+mn-ea"/>
                  </a:rPr>
                  <a:t>SCON</a:t>
                </a:r>
                <a:r>
                  <a:rPr lang="zh-CN" altLang="en-US" sz="2400" b="1" dirty="0" smtClean="0">
                    <a:latin typeface="+mn-ea"/>
                  </a:rPr>
                  <a:t>、中断允许寄存器</a:t>
                </a:r>
                <a:r>
                  <a:rPr lang="en-US" altLang="zh-CN" sz="2400" b="1" dirty="0" smtClean="0">
                    <a:latin typeface="+mn-ea"/>
                  </a:rPr>
                  <a:t>IE</a:t>
                </a:r>
                <a:r>
                  <a:rPr lang="zh-CN" altLang="en-US" sz="2400" b="1" dirty="0" smtClean="0">
                    <a:latin typeface="+mn-ea"/>
                  </a:rPr>
                  <a:t>和定时器</a:t>
                </a:r>
                <a:r>
                  <a:rPr lang="en-US" altLang="zh-CN" sz="2400" b="1" dirty="0" smtClean="0">
                    <a:latin typeface="+mn-ea"/>
                  </a:rPr>
                  <a:t>/</a:t>
                </a:r>
                <a:r>
                  <a:rPr lang="zh-CN" altLang="en-US" sz="2400" b="1" dirty="0" smtClean="0">
                    <a:latin typeface="+mn-ea"/>
                  </a:rPr>
                  <a:t>计数器控制寄存器</a:t>
                </a:r>
                <a:r>
                  <a:rPr lang="en-US" altLang="zh-CN" sz="2400" b="1" dirty="0" smtClean="0">
                    <a:latin typeface="+mn-ea"/>
                  </a:rPr>
                  <a:t>TMOD</a:t>
                </a:r>
                <a:r>
                  <a:rPr lang="zh-CN" altLang="en-US" sz="2400" b="1" dirty="0" smtClean="0">
                    <a:latin typeface="+mn-ea"/>
                  </a:rPr>
                  <a:t>进行编程。</a:t>
                </a:r>
                <a:endParaRPr lang="en-US" altLang="zh-CN" sz="2400" b="1" dirty="0" smtClean="0">
                  <a:latin typeface="+mn-ea"/>
                </a:endParaRPr>
              </a:p>
              <a:p>
                <a:pPr>
                  <a:spcBef>
                    <a:spcPts val="600"/>
                  </a:spcBef>
                  <a:defRPr/>
                </a:pPr>
                <a:r>
                  <a:rPr lang="zh-CN" altLang="en-US" dirty="0" smtClean="0">
                    <a:solidFill>
                      <a:schemeClr val="accent2"/>
                    </a:solidFill>
                    <a:latin typeface="+mn-ea"/>
                  </a:rPr>
                  <a:t>例</a:t>
                </a:r>
                <a:r>
                  <a:rPr lang="en-US" altLang="zh-CN" dirty="0" smtClean="0">
                    <a:solidFill>
                      <a:schemeClr val="accent2"/>
                    </a:solidFill>
                    <a:latin typeface="+mn-ea"/>
                  </a:rPr>
                  <a:t>7-1 </a:t>
                </a:r>
                <a:r>
                  <a:rPr lang="zh-CN" altLang="en-US" dirty="0" smtClean="0">
                    <a:latin typeface="+mn-ea"/>
                  </a:rPr>
                  <a:t>若</a:t>
                </a:r>
                <a:r>
                  <a:rPr lang="en-US" altLang="zh-CN" dirty="0" smtClean="0">
                    <a:latin typeface="+mn-ea"/>
                  </a:rPr>
                  <a:t>51</a:t>
                </a:r>
                <a:r>
                  <a:rPr lang="zh-CN" altLang="en-US" dirty="0">
                    <a:latin typeface="+mn-ea"/>
                  </a:rPr>
                  <a:t>单片机</a:t>
                </a:r>
                <a:r>
                  <a:rPr lang="zh-CN" altLang="en-US" dirty="0" smtClean="0">
                    <a:latin typeface="+mn-ea"/>
                  </a:rPr>
                  <a:t>的</a:t>
                </a:r>
                <a:r>
                  <a:rPr lang="en-US" altLang="zh-CN" dirty="0" err="1" smtClean="0">
                    <a:latin typeface="+mn-ea"/>
                  </a:rPr>
                  <a:t>f</a:t>
                </a:r>
                <a:r>
                  <a:rPr lang="en-US" altLang="zh-CN" baseline="-25000" dirty="0" err="1" smtClean="0">
                    <a:latin typeface="+mn-ea"/>
                  </a:rPr>
                  <a:t>osc</a:t>
                </a:r>
                <a:r>
                  <a:rPr lang="zh-CN" altLang="en-US" dirty="0" smtClean="0">
                    <a:latin typeface="+mn-ea"/>
                  </a:rPr>
                  <a:t>为</a:t>
                </a:r>
                <a:r>
                  <a:rPr lang="en-US" altLang="zh-CN" dirty="0" smtClean="0">
                    <a:latin typeface="+mn-ea"/>
                  </a:rPr>
                  <a:t>11.059MHz</a:t>
                </a:r>
                <a:r>
                  <a:rPr lang="zh-CN" altLang="en-US" dirty="0">
                    <a:latin typeface="+mn-ea"/>
                  </a:rPr>
                  <a:t>，选用</a:t>
                </a:r>
                <a:r>
                  <a:rPr lang="en-US" altLang="zh-CN" dirty="0">
                    <a:latin typeface="+mn-ea"/>
                  </a:rPr>
                  <a:t>Tl</a:t>
                </a:r>
                <a:r>
                  <a:rPr lang="zh-CN" altLang="en-US" dirty="0">
                    <a:latin typeface="+mn-ea"/>
                  </a:rPr>
                  <a:t>的方式</a:t>
                </a:r>
                <a:r>
                  <a:rPr lang="en-US" altLang="zh-CN" dirty="0">
                    <a:latin typeface="+mn-ea"/>
                  </a:rPr>
                  <a:t>2</a:t>
                </a:r>
                <a:r>
                  <a:rPr lang="zh-CN" altLang="en-US" dirty="0">
                    <a:latin typeface="+mn-ea"/>
                  </a:rPr>
                  <a:t>定时</a:t>
                </a:r>
                <a:r>
                  <a:rPr lang="zh-CN" altLang="en-US" dirty="0" smtClean="0">
                    <a:latin typeface="+mn-ea"/>
                  </a:rPr>
                  <a:t>作为波特率发生器</a:t>
                </a:r>
                <a:r>
                  <a:rPr lang="zh-CN" altLang="en-US" dirty="0">
                    <a:latin typeface="+mn-ea"/>
                  </a:rPr>
                  <a:t>，</a:t>
                </a:r>
                <a:r>
                  <a:rPr lang="zh-CN" altLang="en-US" dirty="0" smtClean="0">
                    <a:latin typeface="+mn-ea"/>
                  </a:rPr>
                  <a:t>波特率为</a:t>
                </a:r>
                <a:r>
                  <a:rPr lang="en-US" altLang="zh-CN" dirty="0" smtClean="0">
                    <a:latin typeface="+mn-ea"/>
                  </a:rPr>
                  <a:t>2400b/s</a:t>
                </a:r>
                <a:r>
                  <a:rPr lang="zh-CN" altLang="en-US" dirty="0" smtClean="0">
                    <a:latin typeface="+mn-ea"/>
                  </a:rPr>
                  <a:t>，求初值</a:t>
                </a:r>
                <a:r>
                  <a:rPr lang="zh-CN" altLang="en-US" dirty="0">
                    <a:latin typeface="+mn-ea"/>
                  </a:rPr>
                  <a:t>。</a:t>
                </a:r>
              </a:p>
              <a:p>
                <a:pPr>
                  <a:spcBef>
                    <a:spcPts val="600"/>
                  </a:spcBef>
                  <a:defRPr/>
                </a:pPr>
                <a:r>
                  <a:rPr lang="en-US" altLang="zh-CN" dirty="0" smtClean="0">
                    <a:latin typeface="+mn-ea"/>
                  </a:rPr>
                  <a:t>Tl</a:t>
                </a:r>
                <a:r>
                  <a:rPr lang="zh-CN" altLang="en-US" dirty="0">
                    <a:latin typeface="+mn-ea"/>
                  </a:rPr>
                  <a:t>为方式</a:t>
                </a:r>
                <a:r>
                  <a:rPr lang="en-US" altLang="zh-CN" dirty="0">
                    <a:latin typeface="+mn-ea"/>
                  </a:rPr>
                  <a:t>2</a:t>
                </a:r>
                <a:r>
                  <a:rPr lang="zh-CN" altLang="en-US" dirty="0">
                    <a:latin typeface="+mn-ea"/>
                  </a:rPr>
                  <a:t>定时，选</a:t>
                </a:r>
                <a:r>
                  <a:rPr lang="en-US" altLang="zh-CN" dirty="0">
                    <a:latin typeface="+mn-ea"/>
                  </a:rPr>
                  <a:t>SMOD=0</a:t>
                </a:r>
                <a:r>
                  <a:rPr lang="zh-CN" altLang="en-US" dirty="0">
                    <a:latin typeface="+mn-ea"/>
                  </a:rPr>
                  <a:t>，将已知条件</a:t>
                </a:r>
                <a:r>
                  <a:rPr lang="zh-CN" altLang="en-US" dirty="0" smtClean="0">
                    <a:latin typeface="+mn-ea"/>
                  </a:rPr>
                  <a:t>带公式中</a:t>
                </a:r>
                <a:endParaRPr lang="zh-CN" altLang="en-US" dirty="0">
                  <a:latin typeface="+mn-ea"/>
                </a:endParaRPr>
              </a:p>
              <a:p>
                <a:pPr>
                  <a:spcBef>
                    <a:spcPts val="600"/>
                  </a:spcBef>
                  <a:defRPr/>
                </a:pPr>
                <a:r>
                  <a:rPr lang="zh-CN" altLang="en-US" dirty="0" smtClean="0">
                    <a:latin typeface="+mn-ea"/>
                  </a:rPr>
                  <a:t>波特率</a:t>
                </a:r>
                <a:r>
                  <a:rPr lang="en-US" altLang="zh-CN" dirty="0" smtClean="0">
                    <a:latin typeface="+mn-ea"/>
                  </a:rPr>
                  <a:t>=</a:t>
                </a:r>
                <a14:m>
                  <m:oMath xmlns:m="http://schemas.openxmlformats.org/officeDocument/2006/math">
                    <m:f>
                      <m:fPr>
                        <m:ctrlPr>
                          <a:rPr lang="en-US" altLang="zh-CN" i="1" smtClean="0">
                            <a:latin typeface="Cambria Math" panose="02040503050406030204" pitchFamily="18" charset="0"/>
                          </a:rPr>
                        </m:ctrlPr>
                      </m:fPr>
                      <m:num>
                        <m:r>
                          <a:rPr lang="en-US" altLang="zh-CN" b="1" i="1" smtClean="0">
                            <a:latin typeface="Cambria Math"/>
                          </a:rPr>
                          <m:t>𝟐</m:t>
                        </m:r>
                        <m:r>
                          <a:rPr lang="en-US" altLang="zh-CN" b="1" i="1" baseline="30000" smtClean="0">
                            <a:latin typeface="Cambria Math"/>
                          </a:rPr>
                          <m:t>𝑺𝑴𝑶𝑫</m:t>
                        </m:r>
                      </m:num>
                      <m:den>
                        <m:r>
                          <a:rPr lang="en-US" altLang="zh-CN" b="1" i="1" smtClean="0">
                            <a:latin typeface="Cambria Math"/>
                          </a:rPr>
                          <m:t>𝟑𝟐</m:t>
                        </m:r>
                      </m:den>
                    </m:f>
                    <m:r>
                      <a:rPr lang="en-US" altLang="zh-CN" i="1" smtClean="0">
                        <a:latin typeface="Cambria Math"/>
                        <a:ea typeface="Cambria Math"/>
                      </a:rPr>
                      <m:t>×</m:t>
                    </m:r>
                    <m:f>
                      <m:fPr>
                        <m:ctrlPr>
                          <a:rPr lang="en-US" altLang="zh-CN" i="1" smtClean="0">
                            <a:latin typeface="Cambria Math" panose="02040503050406030204" pitchFamily="18" charset="0"/>
                            <a:ea typeface="Cambria Math"/>
                          </a:rPr>
                        </m:ctrlPr>
                      </m:fPr>
                      <m:num>
                        <m:r>
                          <a:rPr lang="en-US" altLang="zh-CN" b="1" i="1" smtClean="0">
                            <a:latin typeface="Cambria Math"/>
                            <a:ea typeface="Cambria Math"/>
                          </a:rPr>
                          <m:t>𝒇</m:t>
                        </m:r>
                        <m:r>
                          <a:rPr lang="en-US" altLang="zh-CN" b="1" i="1" baseline="-25000" smtClean="0">
                            <a:latin typeface="Cambria Math"/>
                            <a:ea typeface="Cambria Math"/>
                          </a:rPr>
                          <m:t>𝒐𝒔𝒄</m:t>
                        </m:r>
                      </m:num>
                      <m:den>
                        <m:r>
                          <a:rPr lang="en-US" altLang="zh-CN" b="1" i="1" smtClean="0">
                            <a:latin typeface="Cambria Math"/>
                            <a:ea typeface="Cambria Math"/>
                          </a:rPr>
                          <m:t>𝟏𝟐</m:t>
                        </m:r>
                        <m:r>
                          <a:rPr lang="en-US" altLang="zh-CN" b="1" i="1" smtClean="0">
                            <a:latin typeface="Cambria Math"/>
                            <a:ea typeface="Cambria Math"/>
                          </a:rPr>
                          <m:t>(</m:t>
                        </m:r>
                        <m:r>
                          <a:rPr lang="en-US" altLang="zh-CN" b="1" i="1" smtClean="0">
                            <a:latin typeface="Cambria Math"/>
                            <a:ea typeface="Cambria Math"/>
                          </a:rPr>
                          <m:t>𝟐𝟓𝟔</m:t>
                        </m:r>
                        <m:r>
                          <a:rPr lang="en-US" altLang="zh-CN" b="1" i="1" smtClean="0">
                            <a:latin typeface="Cambria Math"/>
                            <a:ea typeface="Cambria Math"/>
                          </a:rPr>
                          <m:t>−</m:t>
                        </m:r>
                        <m:r>
                          <a:rPr lang="en-US" altLang="zh-CN" b="1" i="1" smtClean="0">
                            <a:latin typeface="Cambria Math"/>
                            <a:ea typeface="Cambria Math"/>
                          </a:rPr>
                          <m:t>𝒙</m:t>
                        </m:r>
                        <m:r>
                          <a:rPr lang="en-US" altLang="zh-CN" b="1" i="1" smtClean="0">
                            <a:latin typeface="Cambria Math"/>
                            <a:ea typeface="Cambria Math"/>
                          </a:rPr>
                          <m:t>)</m:t>
                        </m:r>
                      </m:den>
                    </m:f>
                  </m:oMath>
                </a14:m>
                <a:r>
                  <a:rPr lang="en-US" altLang="zh-CN" dirty="0" smtClean="0">
                    <a:latin typeface="+mn-ea"/>
                  </a:rPr>
                  <a:t> = 2400</a:t>
                </a:r>
              </a:p>
              <a:p>
                <a:pPr>
                  <a:spcBef>
                    <a:spcPts val="600"/>
                  </a:spcBef>
                  <a:defRPr/>
                </a:pPr>
                <a:r>
                  <a:rPr lang="zh-CN" altLang="en-US" dirty="0" smtClean="0">
                    <a:latin typeface="+mn-ea"/>
                  </a:rPr>
                  <a:t>解出得：</a:t>
                </a:r>
                <a:r>
                  <a:rPr lang="en-US" altLang="zh-CN" dirty="0" smtClean="0">
                    <a:solidFill>
                      <a:srgbClr val="FF0000"/>
                    </a:solidFill>
                    <a:latin typeface="+mn-ea"/>
                  </a:rPr>
                  <a:t>x=244=F4H</a:t>
                </a:r>
              </a:p>
              <a:p>
                <a:pPr>
                  <a:spcBef>
                    <a:spcPts val="600"/>
                  </a:spcBef>
                  <a:defRPr/>
                </a:pPr>
                <a:r>
                  <a:rPr lang="zh-CN" altLang="en-US" dirty="0" smtClean="0">
                    <a:latin typeface="+mn-ea"/>
                  </a:rPr>
                  <a:t>只要</a:t>
                </a:r>
                <a:r>
                  <a:rPr lang="zh-CN" altLang="en-US" dirty="0">
                    <a:latin typeface="+mn-ea"/>
                  </a:rPr>
                  <a:t>把</a:t>
                </a:r>
                <a:r>
                  <a:rPr lang="en-US" altLang="zh-CN" dirty="0">
                    <a:latin typeface="+mn-ea"/>
                  </a:rPr>
                  <a:t>F4H</a:t>
                </a:r>
                <a:r>
                  <a:rPr lang="zh-CN" altLang="en-US" dirty="0">
                    <a:latin typeface="+mn-ea"/>
                  </a:rPr>
                  <a:t>装入</a:t>
                </a:r>
                <a:r>
                  <a:rPr lang="en-US" altLang="zh-CN" dirty="0">
                    <a:latin typeface="+mn-ea"/>
                  </a:rPr>
                  <a:t>TH1</a:t>
                </a:r>
                <a:r>
                  <a:rPr lang="zh-CN" altLang="en-US" dirty="0">
                    <a:latin typeface="+mn-ea"/>
                  </a:rPr>
                  <a:t>和</a:t>
                </a:r>
                <a:r>
                  <a:rPr lang="en-US" altLang="zh-CN" dirty="0">
                    <a:latin typeface="+mn-ea"/>
                  </a:rPr>
                  <a:t>TLI</a:t>
                </a:r>
                <a:r>
                  <a:rPr lang="zh-CN" altLang="en-US" dirty="0">
                    <a:latin typeface="+mn-ea"/>
                  </a:rPr>
                  <a:t>，则</a:t>
                </a:r>
                <a:r>
                  <a:rPr lang="en-US" altLang="zh-CN" dirty="0">
                    <a:latin typeface="+mn-ea"/>
                  </a:rPr>
                  <a:t>Tl</a:t>
                </a:r>
                <a:r>
                  <a:rPr lang="zh-CN" altLang="en-US" dirty="0" smtClean="0">
                    <a:latin typeface="+mn-ea"/>
                  </a:rPr>
                  <a:t>发</a:t>
                </a:r>
                <a:r>
                  <a:rPr lang="zh-CN" altLang="en-US" dirty="0">
                    <a:latin typeface="+mn-ea"/>
                  </a:rPr>
                  <a:t>出</a:t>
                </a:r>
                <a:r>
                  <a:rPr lang="zh-CN" altLang="en-US" dirty="0" smtClean="0">
                    <a:latin typeface="+mn-ea"/>
                  </a:rPr>
                  <a:t>的波特率为</a:t>
                </a:r>
                <a:r>
                  <a:rPr lang="en-US" altLang="zh-CN" dirty="0" smtClean="0">
                    <a:latin typeface="+mn-ea"/>
                  </a:rPr>
                  <a:t>2400b/s</a:t>
                </a:r>
                <a:r>
                  <a:rPr lang="zh-CN" altLang="en-US" dirty="0" smtClean="0">
                    <a:latin typeface="+mn-ea"/>
                  </a:rPr>
                  <a:t>。</a:t>
                </a:r>
                <a:endParaRPr lang="zh-CN" altLang="en-US" dirty="0">
                  <a:latin typeface="+mn-ea"/>
                </a:endParaRPr>
              </a:p>
              <a:p>
                <a:pPr>
                  <a:spcBef>
                    <a:spcPts val="600"/>
                  </a:spcBef>
                  <a:defRPr/>
                </a:pPr>
                <a:r>
                  <a:rPr lang="zh-CN" altLang="en-US" dirty="0" smtClean="0">
                    <a:latin typeface="+mn-ea"/>
                  </a:rPr>
                  <a:t>时钟</a:t>
                </a:r>
                <a:r>
                  <a:rPr lang="zh-CN" altLang="en-US" dirty="0">
                    <a:latin typeface="+mn-ea"/>
                  </a:rPr>
                  <a:t>振荡频率选为</a:t>
                </a:r>
                <a:r>
                  <a:rPr lang="en-US" altLang="zh-CN" dirty="0" smtClean="0">
                    <a:latin typeface="+mn-ea"/>
                  </a:rPr>
                  <a:t>11.059MHz</a:t>
                </a:r>
                <a:r>
                  <a:rPr lang="zh-CN" altLang="en-US" dirty="0">
                    <a:latin typeface="+mn-ea"/>
                  </a:rPr>
                  <a:t>，</a:t>
                </a:r>
                <a:r>
                  <a:rPr lang="zh-CN" altLang="en-US" dirty="0" smtClean="0">
                    <a:latin typeface="+mn-ea"/>
                  </a:rPr>
                  <a:t>就可使初值为整数。详见表</a:t>
                </a:r>
                <a:r>
                  <a:rPr lang="en-US" altLang="zh-CN" dirty="0" smtClean="0">
                    <a:latin typeface="+mn-ea"/>
                  </a:rPr>
                  <a:t>7-2</a:t>
                </a:r>
                <a:r>
                  <a:rPr lang="zh-CN" altLang="en-US" dirty="0" smtClean="0">
                    <a:latin typeface="+mn-ea"/>
                  </a:rPr>
                  <a:t>所示。</a:t>
                </a:r>
                <a:endParaRPr lang="en-US" altLang="zh-CN" sz="2400" b="1" dirty="0" smtClean="0">
                  <a:latin typeface="+mn-ea"/>
                </a:endParaRPr>
              </a:p>
              <a:p>
                <a:pPr marL="0">
                  <a:spcBef>
                    <a:spcPts val="0"/>
                  </a:spcBef>
                  <a:buFont typeface="Wingdings 2" panose="05020102010507070707" pitchFamily="18" charset="2"/>
                  <a:buNone/>
                  <a:defRPr/>
                </a:pPr>
                <a:endParaRPr lang="zh-CN" altLang="en-US" sz="2400" b="1" dirty="0" smtClean="0">
                  <a:latin typeface="+mn-ea"/>
                </a:endParaRPr>
              </a:p>
            </p:txBody>
          </p:sp>
        </mc:Choice>
        <mc:Fallback xmlns="">
          <p:sp>
            <p:nvSpPr>
              <p:cNvPr id="12290" name="内容占位符 2"/>
              <p:cNvSpPr>
                <a:spLocks noGrp="1" noRot="1" noChangeAspect="1" noMove="1" noResize="1" noEditPoints="1" noAdjustHandles="1" noChangeArrowheads="1" noChangeShapeType="1" noTextEdit="1"/>
              </p:cNvSpPr>
              <p:nvPr>
                <p:ph idx="1"/>
              </p:nvPr>
            </p:nvSpPr>
            <p:spPr>
              <a:blipFill rotWithShape="1">
                <a:blip r:embed="rId2"/>
                <a:stretch>
                  <a:fillRect l="-1093" t="-959" r="-1025" b="-5516"/>
                </a:stretch>
              </a:blipFill>
            </p:spPr>
            <p:txBody>
              <a:bodyPr/>
              <a:lstStyle/>
              <a:p>
                <a:r>
                  <a:rPr lang="zh-CN" altLang="en-US">
                    <a:noFill/>
                  </a:rPr>
                  <a:t> </a:t>
                </a:r>
              </a:p>
            </p:txBody>
          </p:sp>
        </mc:Fallback>
      </mc:AlternateContent>
      <p:sp>
        <p:nvSpPr>
          <p:cNvPr id="31747"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BDF9F7F7-53CA-49C8-9574-E45A34A3407D}" type="slidenum">
              <a:rPr lang="en-US" altLang="zh-CN" sz="1000">
                <a:solidFill>
                  <a:srgbClr val="000000"/>
                </a:solidFill>
              </a:rPr>
              <a:pPr>
                <a:spcBef>
                  <a:spcPct val="0"/>
                </a:spcBef>
                <a:buClrTx/>
                <a:buFontTx/>
                <a:buNone/>
              </a:pPr>
              <a:t>18</a:t>
            </a:fld>
            <a:endParaRPr lang="en-US" altLang="zh-CN" sz="1000">
              <a:solidFill>
                <a:srgbClr val="000000"/>
              </a:solidFill>
            </a:endParaRPr>
          </a:p>
        </p:txBody>
      </p:sp>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a:xfrm>
            <a:off x="3131840" y="6400800"/>
            <a:ext cx="2895600" cy="457200"/>
          </a:xfrm>
        </p:spPr>
        <p:txBody>
          <a:bodyPr/>
          <a:lstStyle/>
          <a:p>
            <a:pPr>
              <a:defRPr/>
            </a:pPr>
            <a:fld id="{7F320F3B-530E-44BB-AE6C-6194A9622FD5}" type="slidenum">
              <a:rPr lang="en-US" altLang="zh-CN" smtClean="0"/>
              <a:pPr>
                <a:defRPr/>
              </a:pPr>
              <a:t>18</a:t>
            </a:fld>
            <a:endParaRPr lang="en-US" altLang="zh-CN" dirty="0"/>
          </a:p>
        </p:txBody>
      </p:sp>
    </p:spTree>
    <p:extLst>
      <p:ext uri="{BB962C8B-B14F-4D97-AF65-F5344CB8AC3E}">
        <p14:creationId xmlns:p14="http://schemas.microsoft.com/office/powerpoint/2010/main" val="382824890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22430"/>
            <a:ext cx="7673975" cy="609600"/>
          </a:xfrm>
        </p:spPr>
        <p:txBody>
          <a:bodyPr/>
          <a:lstStyle/>
          <a:p>
            <a:pPr lvl="0">
              <a:spcBef>
                <a:spcPct val="20000"/>
              </a:spcBef>
              <a:defRPr/>
            </a:pPr>
            <a:r>
              <a:rPr lang="zh-CN" altLang="en-US" sz="2400" dirty="0">
                <a:solidFill>
                  <a:srgbClr val="000000"/>
                </a:solidFill>
                <a:latin typeface="宋体"/>
                <a:cs typeface="+mn-cs"/>
              </a:rPr>
              <a:t>表</a:t>
            </a:r>
            <a:r>
              <a:rPr lang="en-US" altLang="zh-CN" sz="2400" dirty="0">
                <a:solidFill>
                  <a:srgbClr val="000000"/>
                </a:solidFill>
                <a:latin typeface="宋体"/>
                <a:cs typeface="+mn-cs"/>
              </a:rPr>
              <a:t>7-2</a:t>
            </a:r>
            <a:r>
              <a:rPr lang="zh-CN" altLang="en-US" sz="2400" dirty="0">
                <a:solidFill>
                  <a:srgbClr val="000000"/>
                </a:solidFill>
                <a:latin typeface="宋体"/>
                <a:cs typeface="+mn-cs"/>
              </a:rPr>
              <a:t>列出了常用的串口波特率及其</a:t>
            </a:r>
            <a:r>
              <a:rPr lang="zh-CN" altLang="en-US" sz="2400" dirty="0" smtClean="0">
                <a:solidFill>
                  <a:srgbClr val="000000"/>
                </a:solidFill>
                <a:latin typeface="宋体"/>
                <a:cs typeface="+mn-cs"/>
              </a:rPr>
              <a:t>设置</a:t>
            </a:r>
            <a:endParaRPr lang="zh-CN" altLang="en-US" dirty="0"/>
          </a:p>
        </p:txBody>
      </p:sp>
      <p:sp>
        <p:nvSpPr>
          <p:cNvPr id="3" name="内容占位符 2"/>
          <p:cNvSpPr>
            <a:spLocks noGrp="1"/>
          </p:cNvSpPr>
          <p:nvPr>
            <p:ph idx="1"/>
          </p:nvPr>
        </p:nvSpPr>
        <p:spPr/>
        <p:txBody>
          <a:bodyPr/>
          <a:lstStyle/>
          <a:p>
            <a:endParaRPr lang="zh-CN" altLang="en-US"/>
          </a:p>
        </p:txBody>
      </p:sp>
      <p:sp>
        <p:nvSpPr>
          <p:cNvPr id="32770"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A3769651-C1E8-47B3-8FEE-7604E903FC5D}" type="slidenum">
              <a:rPr lang="en-US" altLang="zh-CN" sz="1000">
                <a:solidFill>
                  <a:srgbClr val="000000"/>
                </a:solidFill>
              </a:rPr>
              <a:pPr>
                <a:spcBef>
                  <a:spcPct val="0"/>
                </a:spcBef>
                <a:buClrTx/>
                <a:buFontTx/>
                <a:buNone/>
              </a:pPr>
              <a:t>19</a:t>
            </a:fld>
            <a:endParaRPr lang="en-US" altLang="zh-CN" sz="1000">
              <a:solidFill>
                <a:srgbClr val="000000"/>
              </a:solidFill>
            </a:endParaRPr>
          </a:p>
        </p:txBody>
      </p:sp>
      <p:pic>
        <p:nvPicPr>
          <p:cNvPr id="3277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872" y="1052736"/>
            <a:ext cx="8785225" cy="519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FF514750-D448-4D32-93D0-53BC836B9F49}" type="slidenum">
              <a:rPr lang="en-US" altLang="zh-CN" smtClean="0"/>
              <a:pPr>
                <a:defRPr/>
              </a:pPr>
              <a:t>19</a:t>
            </a:fld>
            <a:endParaRPr lang="en-US" altLang="zh-CN" dirty="0"/>
          </a:p>
        </p:txBody>
      </p:sp>
    </p:spTree>
    <p:extLst>
      <p:ext uri="{BB962C8B-B14F-4D97-AF65-F5344CB8AC3E}">
        <p14:creationId xmlns:p14="http://schemas.microsoft.com/office/powerpoint/2010/main" val="336368256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04800"/>
            <a:ext cx="8712844" cy="609600"/>
          </a:xfrm>
        </p:spPr>
        <p:txBody>
          <a:bodyPr/>
          <a:lstStyle/>
          <a:p>
            <a:r>
              <a:rPr lang="zh-CN" altLang="en-US" dirty="0" smtClean="0"/>
              <a:t>串行通信根据信息的传输</a:t>
            </a:r>
            <a:r>
              <a:rPr lang="zh-CN" altLang="en-US" dirty="0"/>
              <a:t>方向和时间</a:t>
            </a:r>
            <a:r>
              <a:rPr lang="zh-CN" altLang="en-US" dirty="0" smtClean="0"/>
              <a:t>分类如图</a:t>
            </a:r>
            <a:r>
              <a:rPr lang="en-US" altLang="zh-CN" dirty="0" smtClean="0"/>
              <a:t>7-2</a:t>
            </a:r>
            <a:r>
              <a:rPr lang="zh-CN" altLang="en-US" dirty="0" smtClean="0"/>
              <a:t>。</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fld id="{B9B0A76E-C17A-4A53-B42E-3E949A10067A}" type="slidenum">
              <a:rPr lang="en-US" altLang="zh-CN" smtClean="0"/>
              <a:t>2</a:t>
            </a:fld>
            <a:endParaRPr lang="en-US" altLang="zh-CN" dirty="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l="51128" t="12096" r="3490" b="5905"/>
          <a:stretch>
            <a:fillRect/>
          </a:stretch>
        </p:blipFill>
        <p:spPr bwMode="auto">
          <a:xfrm>
            <a:off x="3641124" y="1136221"/>
            <a:ext cx="4916724" cy="500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stretch>
            <a:fillRect/>
          </a:stretch>
        </p:blipFill>
        <p:spPr>
          <a:xfrm>
            <a:off x="680904" y="1116158"/>
            <a:ext cx="2847975" cy="4905129"/>
          </a:xfrm>
          <a:prstGeom prst="rect">
            <a:avLst/>
          </a:prstGeom>
        </p:spPr>
      </p:pic>
    </p:spTree>
    <p:extLst>
      <p:ext uri="{BB962C8B-B14F-4D97-AF65-F5344CB8AC3E}">
        <p14:creationId xmlns:p14="http://schemas.microsoft.com/office/powerpoint/2010/main" val="3125620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r>
              <a:rPr lang="en-US" altLang="zh-CN" dirty="0" smtClean="0">
                <a:solidFill>
                  <a:srgbClr val="990000"/>
                </a:solidFill>
              </a:rPr>
              <a:t>7.3 </a:t>
            </a:r>
            <a:r>
              <a:rPr lang="en-US" altLang="zh-CN" dirty="0">
                <a:solidFill>
                  <a:srgbClr val="990000"/>
                </a:solidFill>
              </a:rPr>
              <a:t>MCS-51</a:t>
            </a:r>
            <a:r>
              <a:rPr lang="zh-CN" altLang="en-US" dirty="0">
                <a:solidFill>
                  <a:srgbClr val="990000"/>
                </a:solidFill>
              </a:rPr>
              <a:t>串行通信的编程方法</a:t>
            </a:r>
          </a:p>
        </p:txBody>
      </p:sp>
      <p:sp>
        <p:nvSpPr>
          <p:cNvPr id="3" name="内容占位符 2"/>
          <p:cNvSpPr>
            <a:spLocks noGrp="1"/>
          </p:cNvSpPr>
          <p:nvPr>
            <p:ph idx="1"/>
          </p:nvPr>
        </p:nvSpPr>
        <p:spPr/>
        <p:txBody>
          <a:bodyPr/>
          <a:lstStyle/>
          <a:p>
            <a:r>
              <a:rPr lang="en-US" altLang="zh-CN" dirty="0" smtClean="0">
                <a:solidFill>
                  <a:srgbClr val="9900FF"/>
                </a:solidFill>
              </a:rPr>
              <a:t>1</a:t>
            </a:r>
            <a:r>
              <a:rPr lang="zh-CN" altLang="en-US" dirty="0">
                <a:solidFill>
                  <a:srgbClr val="9900FF"/>
                </a:solidFill>
              </a:rPr>
              <a:t>．串行通信的编程要点</a:t>
            </a:r>
          </a:p>
          <a:p>
            <a:pPr>
              <a:spcBef>
                <a:spcPts val="0"/>
              </a:spcBef>
            </a:pPr>
            <a:r>
              <a:rPr lang="en-US" altLang="zh-CN" dirty="0" smtClean="0"/>
              <a:t>(</a:t>
            </a:r>
            <a:r>
              <a:rPr lang="en-US" altLang="zh-CN" dirty="0"/>
              <a:t>1)</a:t>
            </a:r>
            <a:r>
              <a:rPr lang="zh-CN" altLang="en-US" dirty="0"/>
              <a:t>波特率</a:t>
            </a:r>
            <a:r>
              <a:rPr lang="zh-CN" altLang="en-US" dirty="0" smtClean="0"/>
              <a:t>设置</a:t>
            </a:r>
            <a:endParaRPr lang="zh-CN" altLang="en-US" dirty="0"/>
          </a:p>
          <a:p>
            <a:pPr>
              <a:spcBef>
                <a:spcPts val="0"/>
              </a:spcBef>
            </a:pPr>
            <a:r>
              <a:rPr lang="zh-CN" altLang="en-US" dirty="0" smtClean="0"/>
              <a:t>串行接口的波特率有两种</a:t>
            </a:r>
            <a:r>
              <a:rPr lang="zh-CN" altLang="en-US" dirty="0"/>
              <a:t>方式</a:t>
            </a:r>
            <a:r>
              <a:rPr lang="zh-CN" altLang="en-US" dirty="0" smtClean="0"/>
              <a:t>，固定波特率</a:t>
            </a:r>
            <a:r>
              <a:rPr lang="zh-CN" altLang="en-US" dirty="0"/>
              <a:t>和可变波特率。当</a:t>
            </a:r>
            <a:r>
              <a:rPr lang="zh-CN" altLang="en-US" dirty="0" smtClean="0"/>
              <a:t>使用可变</a:t>
            </a:r>
            <a:r>
              <a:rPr lang="zh-CN" altLang="en-US" dirty="0"/>
              <a:t>波特率时，</a:t>
            </a:r>
            <a:r>
              <a:rPr lang="zh-CN" altLang="en-US" dirty="0" smtClean="0"/>
              <a:t>应先</a:t>
            </a:r>
            <a:r>
              <a:rPr lang="zh-CN" altLang="en-US" dirty="0"/>
              <a:t>计算</a:t>
            </a:r>
            <a:r>
              <a:rPr lang="en-US" altLang="zh-CN" dirty="0"/>
              <a:t>T1</a:t>
            </a:r>
            <a:r>
              <a:rPr lang="zh-CN" altLang="en-US" dirty="0"/>
              <a:t>的计数初值，并对</a:t>
            </a:r>
            <a:r>
              <a:rPr lang="en-US" altLang="zh-CN" dirty="0"/>
              <a:t>Tl</a:t>
            </a:r>
            <a:r>
              <a:rPr lang="zh-CN" altLang="en-US" dirty="0"/>
              <a:t>进行初始化：如果</a:t>
            </a:r>
            <a:r>
              <a:rPr lang="zh-CN" altLang="en-US" dirty="0" smtClean="0"/>
              <a:t>使用固定波特率</a:t>
            </a:r>
            <a:r>
              <a:rPr lang="zh-CN" altLang="en-US" dirty="0"/>
              <a:t>（方式</a:t>
            </a:r>
            <a:r>
              <a:rPr lang="en-US" altLang="zh-CN" dirty="0"/>
              <a:t>0</a:t>
            </a:r>
            <a:r>
              <a:rPr lang="zh-CN" altLang="en-US" dirty="0"/>
              <a:t>和方式</a:t>
            </a:r>
            <a:r>
              <a:rPr lang="en-US" altLang="zh-CN" dirty="0"/>
              <a:t>2</a:t>
            </a:r>
            <a:r>
              <a:rPr lang="zh-CN" altLang="en-US" dirty="0" smtClean="0"/>
              <a:t>），此</a:t>
            </a:r>
            <a:r>
              <a:rPr lang="zh-CN" altLang="en-US" dirty="0"/>
              <a:t>步骤可省略。</a:t>
            </a:r>
          </a:p>
          <a:p>
            <a:pPr>
              <a:spcBef>
                <a:spcPts val="0"/>
              </a:spcBef>
            </a:pPr>
            <a:r>
              <a:rPr lang="en-US" altLang="zh-CN" dirty="0" smtClean="0"/>
              <a:t>(</a:t>
            </a:r>
            <a:r>
              <a:rPr lang="en-US" altLang="zh-CN" dirty="0"/>
              <a:t>2)</a:t>
            </a:r>
            <a:r>
              <a:rPr lang="zh-CN" altLang="en-US" dirty="0"/>
              <a:t>控制字设定</a:t>
            </a:r>
          </a:p>
          <a:p>
            <a:pPr>
              <a:spcBef>
                <a:spcPts val="0"/>
              </a:spcBef>
            </a:pPr>
            <a:r>
              <a:rPr lang="zh-CN" altLang="en-US" dirty="0" smtClean="0"/>
              <a:t>控制</a:t>
            </a:r>
            <a:r>
              <a:rPr lang="zh-CN" altLang="en-US" dirty="0"/>
              <a:t>字没定是对</a:t>
            </a:r>
            <a:r>
              <a:rPr lang="en-US" altLang="zh-CN" dirty="0"/>
              <a:t>SCON</a:t>
            </a:r>
            <a:r>
              <a:rPr lang="zh-CN" altLang="en-US" dirty="0"/>
              <a:t>寄存器设定</a:t>
            </a:r>
            <a:r>
              <a:rPr lang="en-US" altLang="zh-CN" dirty="0"/>
              <a:t>Ii</a:t>
            </a:r>
            <a:r>
              <a:rPr lang="zh-CN" altLang="en-US" dirty="0"/>
              <a:t>作</a:t>
            </a:r>
            <a:r>
              <a:rPr lang="en-US" altLang="zh-CN" dirty="0"/>
              <a:t>)‘』I=</a:t>
            </a:r>
            <a:r>
              <a:rPr lang="zh-CN" altLang="en-US" dirty="0"/>
              <a:t>，如果是接收程序或双工通信方式，</a:t>
            </a:r>
            <a:r>
              <a:rPr lang="zh-CN" altLang="en-US" dirty="0" smtClean="0"/>
              <a:t>需要置</a:t>
            </a:r>
            <a:r>
              <a:rPr lang="en-US" altLang="zh-CN" dirty="0" smtClean="0"/>
              <a:t>REN=1</a:t>
            </a:r>
            <a:r>
              <a:rPr lang="zh-CN" altLang="en-US" dirty="0" smtClean="0"/>
              <a:t>（</a:t>
            </a:r>
            <a:r>
              <a:rPr lang="zh-CN" altLang="en-US" dirty="0"/>
              <a:t>允许接收），同时也将</a:t>
            </a:r>
            <a:r>
              <a:rPr lang="en-US" altLang="zh-CN" dirty="0"/>
              <a:t>TI</a:t>
            </a:r>
            <a:r>
              <a:rPr lang="zh-CN" altLang="en-US" dirty="0"/>
              <a:t>和</a:t>
            </a:r>
            <a:r>
              <a:rPr lang="en-US" altLang="zh-CN" dirty="0"/>
              <a:t>RI</a:t>
            </a:r>
            <a:r>
              <a:rPr lang="zh-CN" altLang="en-US" dirty="0" smtClean="0"/>
              <a:t>进行清零</a:t>
            </a:r>
            <a:r>
              <a:rPr lang="zh-CN" altLang="en-US" dirty="0"/>
              <a:t>。</a:t>
            </a:r>
          </a:p>
          <a:p>
            <a:pPr>
              <a:spcBef>
                <a:spcPts val="0"/>
              </a:spcBef>
            </a:pPr>
            <a:r>
              <a:rPr lang="en-US" altLang="zh-CN" dirty="0" smtClean="0"/>
              <a:t>(</a:t>
            </a:r>
            <a:r>
              <a:rPr lang="en-US" altLang="zh-CN" dirty="0"/>
              <a:t>3)</a:t>
            </a:r>
            <a:r>
              <a:rPr lang="zh-CN" altLang="en-US" dirty="0"/>
              <a:t>通信方式</a:t>
            </a:r>
          </a:p>
          <a:p>
            <a:pPr>
              <a:spcBef>
                <a:spcPts val="0"/>
              </a:spcBef>
            </a:pPr>
            <a:r>
              <a:rPr lang="zh-CN" altLang="en-US" dirty="0" smtClean="0"/>
              <a:t>串行通信可采用查询</a:t>
            </a:r>
            <a:r>
              <a:rPr lang="zh-CN" altLang="en-US" dirty="0"/>
              <a:t>方式</a:t>
            </a:r>
            <a:r>
              <a:rPr lang="zh-CN" altLang="en-US" dirty="0" smtClean="0"/>
              <a:t>和中断方式</a:t>
            </a:r>
            <a:r>
              <a:rPr lang="zh-CN" altLang="en-US" dirty="0"/>
              <a:t>。</a:t>
            </a:r>
            <a:r>
              <a:rPr lang="en-US" altLang="zh-CN" dirty="0" smtClean="0"/>
              <a:t>TI</a:t>
            </a:r>
            <a:r>
              <a:rPr lang="zh-CN" altLang="en-US" dirty="0" smtClean="0"/>
              <a:t>是一帧数据是否</a:t>
            </a:r>
            <a:r>
              <a:rPr lang="zh-CN" altLang="en-US" dirty="0"/>
              <a:t>发送完的标志，</a:t>
            </a:r>
            <a:r>
              <a:rPr lang="en-US" altLang="zh-CN" dirty="0"/>
              <a:t>RI</a:t>
            </a:r>
            <a:r>
              <a:rPr lang="zh-CN" altLang="en-US" dirty="0"/>
              <a:t>是一帧</a:t>
            </a:r>
            <a:r>
              <a:rPr lang="zh-CN" altLang="en-US" dirty="0" smtClean="0"/>
              <a:t>数据是否</a:t>
            </a:r>
            <a:r>
              <a:rPr lang="zh-CN" altLang="en-US" dirty="0"/>
              <a:t>接收完的</a:t>
            </a:r>
            <a:r>
              <a:rPr lang="zh-CN" altLang="en-US" dirty="0" smtClean="0"/>
              <a:t>标志，可用于查询。如果设置允许中断</a:t>
            </a:r>
            <a:r>
              <a:rPr lang="zh-CN" altLang="en-US" dirty="0"/>
              <a:t>，可引起中断</a:t>
            </a:r>
            <a:r>
              <a:rPr lang="zh-CN" altLang="en-US" dirty="0" smtClean="0"/>
              <a:t>。</a:t>
            </a:r>
            <a:endParaRPr lang="zh-CN" altLang="en-US" dirty="0"/>
          </a:p>
        </p:txBody>
      </p:sp>
      <p:sp>
        <p:nvSpPr>
          <p:cNvPr id="4" name="页脚占位符 3"/>
          <p:cNvSpPr>
            <a:spLocks noGrp="1"/>
          </p:cNvSpPr>
          <p:nvPr>
            <p:ph type="ftr" sz="quarter" idx="10"/>
          </p:nvPr>
        </p:nvSpPr>
        <p:spPr/>
        <p:txBody>
          <a:bodyPr/>
          <a:lstStyle/>
          <a:p>
            <a:pPr>
              <a:defRPr/>
            </a:pPr>
            <a:fld id="{B235FB6E-66C7-4294-B519-6854C26D7BD9}" type="slidenum">
              <a:rPr lang="en-US" altLang="zh-CN" smtClean="0"/>
              <a:t>20</a:t>
            </a:fld>
            <a:endParaRPr lang="en-US" altLang="zh-CN" dirty="0"/>
          </a:p>
        </p:txBody>
      </p:sp>
    </p:spTree>
    <p:extLst>
      <p:ext uri="{BB962C8B-B14F-4D97-AF65-F5344CB8AC3E}">
        <p14:creationId xmlns:p14="http://schemas.microsoft.com/office/powerpoint/2010/main" val="1881667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pPr lvl="0" indent="612000">
              <a:spcBef>
                <a:spcPts val="0"/>
              </a:spcBef>
            </a:pPr>
            <a:r>
              <a:rPr lang="en-US" altLang="zh-CN" dirty="0">
                <a:solidFill>
                  <a:srgbClr val="9900FF"/>
                </a:solidFill>
                <a:latin typeface="Times New Roman"/>
                <a:cs typeface="+mn-cs"/>
              </a:rPr>
              <a:t>2</a:t>
            </a:r>
            <a:r>
              <a:rPr lang="zh-CN" altLang="en-US" dirty="0">
                <a:solidFill>
                  <a:srgbClr val="9900FF"/>
                </a:solidFill>
                <a:latin typeface="Times New Roman"/>
                <a:cs typeface="+mn-cs"/>
              </a:rPr>
              <a:t>．编程</a:t>
            </a:r>
            <a:r>
              <a:rPr lang="zh-CN" altLang="en-US" dirty="0" smtClean="0">
                <a:solidFill>
                  <a:srgbClr val="9900FF"/>
                </a:solidFill>
                <a:latin typeface="Times New Roman"/>
                <a:cs typeface="+mn-cs"/>
              </a:rPr>
              <a:t>方法</a:t>
            </a:r>
            <a:endParaRPr lang="zh-CN" altLang="en-US" dirty="0">
              <a:solidFill>
                <a:srgbClr val="9900FF"/>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1052802"/>
                <a:ext cx="9144000" cy="5084430"/>
              </a:xfrm>
            </p:spPr>
            <p:txBody>
              <a:bodyPr/>
              <a:lstStyle/>
              <a:p>
                <a:pPr lvl="0">
                  <a:spcBef>
                    <a:spcPts val="0"/>
                  </a:spcBef>
                </a:pPr>
                <a:r>
                  <a:rPr lang="zh-CN" altLang="en-US" dirty="0" smtClean="0">
                    <a:solidFill>
                      <a:schemeClr val="accent2"/>
                    </a:solidFill>
                  </a:rPr>
                  <a:t>（</a:t>
                </a:r>
                <a:r>
                  <a:rPr lang="en-US" altLang="zh-CN" dirty="0" smtClean="0">
                    <a:solidFill>
                      <a:schemeClr val="accent2"/>
                    </a:solidFill>
                  </a:rPr>
                  <a:t>1</a:t>
                </a:r>
                <a:r>
                  <a:rPr lang="zh-CN" altLang="en-US" dirty="0" smtClean="0">
                    <a:solidFill>
                      <a:schemeClr val="accent2"/>
                    </a:solidFill>
                  </a:rPr>
                  <a:t>）查询</a:t>
                </a:r>
                <a:r>
                  <a:rPr lang="zh-CN" altLang="en-US" dirty="0">
                    <a:solidFill>
                      <a:schemeClr val="accent2"/>
                    </a:solidFill>
                  </a:rPr>
                  <a:t>方式</a:t>
                </a:r>
                <a:r>
                  <a:rPr lang="zh-CN" altLang="en-US" dirty="0" smtClean="0">
                    <a:solidFill>
                      <a:schemeClr val="accent2"/>
                    </a:solidFill>
                  </a:rPr>
                  <a:t>发送程序</a:t>
                </a:r>
                <a:endParaRPr lang="en-US" altLang="zh-CN" dirty="0" smtClean="0">
                  <a:solidFill>
                    <a:schemeClr val="accent2"/>
                  </a:solidFill>
                </a:endParaRPr>
              </a:p>
              <a:p>
                <a:pPr lvl="0">
                  <a:spcBef>
                    <a:spcPts val="0"/>
                  </a:spcBef>
                </a:pPr>
                <a:r>
                  <a:rPr lang="zh-CN" altLang="en-US" dirty="0" smtClean="0">
                    <a:solidFill>
                      <a:srgbClr val="000000"/>
                    </a:solidFill>
                  </a:rPr>
                  <a:t>发送</a:t>
                </a:r>
                <a:r>
                  <a:rPr lang="zh-CN" altLang="en-US" dirty="0">
                    <a:solidFill>
                      <a:srgbClr val="000000"/>
                    </a:solidFill>
                  </a:rPr>
                  <a:t>一个</a:t>
                </a:r>
                <a:r>
                  <a:rPr lang="zh-CN" altLang="en-US" dirty="0" smtClean="0">
                    <a:solidFill>
                      <a:srgbClr val="000000"/>
                    </a:solidFill>
                  </a:rPr>
                  <a:t>数据</a:t>
                </a:r>
                <a14:m>
                  <m:oMath xmlns:m="http://schemas.openxmlformats.org/officeDocument/2006/math">
                    <m:r>
                      <a:rPr lang="zh-CN" altLang="en-US" i="1" smtClean="0">
                        <a:solidFill>
                          <a:srgbClr val="000000"/>
                        </a:solidFill>
                        <a:latin typeface="Cambria Math"/>
                      </a:rPr>
                      <m:t>→</m:t>
                    </m:r>
                  </m:oMath>
                </a14:m>
                <a:r>
                  <a:rPr lang="zh-CN" altLang="en-US" dirty="0">
                    <a:solidFill>
                      <a:srgbClr val="000000"/>
                    </a:solidFill>
                  </a:rPr>
                  <a:t>查询</a:t>
                </a:r>
                <a:r>
                  <a:rPr lang="en-US" altLang="zh-CN" dirty="0" smtClean="0">
                    <a:solidFill>
                      <a:srgbClr val="000000"/>
                    </a:solidFill>
                  </a:rPr>
                  <a:t>TI</a:t>
                </a:r>
                <a:r>
                  <a:rPr lang="zh-CN" altLang="en-US" dirty="0">
                    <a:solidFill>
                      <a:srgbClr val="000000"/>
                    </a:solidFill>
                  </a:rPr>
                  <a:t> </a:t>
                </a:r>
                <a14:m>
                  <m:oMath xmlns:m="http://schemas.openxmlformats.org/officeDocument/2006/math">
                    <m:r>
                      <a:rPr lang="zh-CN" altLang="en-US" i="1">
                        <a:solidFill>
                          <a:srgbClr val="000000"/>
                        </a:solidFill>
                        <a:latin typeface="Cambria Math"/>
                      </a:rPr>
                      <m:t>→</m:t>
                    </m:r>
                  </m:oMath>
                </a14:m>
                <a:r>
                  <a:rPr lang="zh-CN" altLang="en-US" dirty="0" smtClean="0">
                    <a:solidFill>
                      <a:srgbClr val="000000"/>
                    </a:solidFill>
                  </a:rPr>
                  <a:t>发送下一个</a:t>
                </a:r>
                <a:r>
                  <a:rPr lang="zh-CN" altLang="en-US" dirty="0">
                    <a:solidFill>
                      <a:srgbClr val="000000"/>
                    </a:solidFill>
                  </a:rPr>
                  <a:t>数据（先发后查）。</a:t>
                </a:r>
              </a:p>
              <a:p>
                <a:pPr lvl="0">
                  <a:spcBef>
                    <a:spcPts val="0"/>
                  </a:spcBef>
                </a:pPr>
                <a:r>
                  <a:rPr lang="zh-CN" altLang="en-US" dirty="0" smtClean="0">
                    <a:solidFill>
                      <a:schemeClr val="accent2"/>
                    </a:solidFill>
                  </a:rPr>
                  <a:t>（</a:t>
                </a:r>
                <a:r>
                  <a:rPr lang="en-US" altLang="zh-CN" dirty="0" smtClean="0">
                    <a:solidFill>
                      <a:schemeClr val="accent2"/>
                    </a:solidFill>
                  </a:rPr>
                  <a:t>2</a:t>
                </a:r>
                <a:r>
                  <a:rPr lang="zh-CN" altLang="en-US" dirty="0" smtClean="0">
                    <a:solidFill>
                      <a:schemeClr val="accent2"/>
                    </a:solidFill>
                  </a:rPr>
                  <a:t>）查询方式接收程序</a:t>
                </a:r>
                <a:endParaRPr lang="en-US" altLang="zh-CN" dirty="0" smtClean="0">
                  <a:solidFill>
                    <a:schemeClr val="accent2"/>
                  </a:solidFill>
                </a:endParaRPr>
              </a:p>
              <a:p>
                <a:pPr lvl="0">
                  <a:spcBef>
                    <a:spcPts val="0"/>
                  </a:spcBef>
                </a:pPr>
                <a:r>
                  <a:rPr lang="zh-CN" altLang="en-US" dirty="0" smtClean="0">
                    <a:solidFill>
                      <a:srgbClr val="000000"/>
                    </a:solidFill>
                  </a:rPr>
                  <a:t>查询</a:t>
                </a:r>
                <a:r>
                  <a:rPr lang="en-US" altLang="zh-CN" dirty="0">
                    <a:solidFill>
                      <a:srgbClr val="000000"/>
                    </a:solidFill>
                  </a:rPr>
                  <a:t>RI</a:t>
                </a:r>
                <a:r>
                  <a:rPr lang="zh-CN" altLang="en-US" dirty="0">
                    <a:solidFill>
                      <a:srgbClr val="000000"/>
                    </a:solidFill>
                  </a:rPr>
                  <a:t> </a:t>
                </a:r>
                <a14:m>
                  <m:oMath xmlns:m="http://schemas.openxmlformats.org/officeDocument/2006/math">
                    <m:r>
                      <a:rPr lang="zh-CN" altLang="en-US" i="1">
                        <a:solidFill>
                          <a:srgbClr val="000000"/>
                        </a:solidFill>
                        <a:latin typeface="Cambria Math"/>
                      </a:rPr>
                      <m:t>→</m:t>
                    </m:r>
                  </m:oMath>
                </a14:m>
                <a:r>
                  <a:rPr lang="zh-CN" altLang="en-US" dirty="0" smtClean="0">
                    <a:solidFill>
                      <a:srgbClr val="000000"/>
                    </a:solidFill>
                  </a:rPr>
                  <a:t>读入一个</a:t>
                </a:r>
                <a:r>
                  <a:rPr lang="zh-CN" altLang="en-US" dirty="0">
                    <a:solidFill>
                      <a:srgbClr val="000000"/>
                    </a:solidFill>
                  </a:rPr>
                  <a:t>数据</a:t>
                </a:r>
                <a14:m>
                  <m:oMath xmlns:m="http://schemas.openxmlformats.org/officeDocument/2006/math">
                    <m:r>
                      <a:rPr lang="zh-CN" altLang="en-US" i="1">
                        <a:solidFill>
                          <a:srgbClr val="000000"/>
                        </a:solidFill>
                        <a:latin typeface="Cambria Math"/>
                      </a:rPr>
                      <m:t>→</m:t>
                    </m:r>
                  </m:oMath>
                </a14:m>
                <a:r>
                  <a:rPr lang="zh-CN" altLang="en-US" dirty="0">
                    <a:solidFill>
                      <a:srgbClr val="000000"/>
                    </a:solidFill>
                  </a:rPr>
                  <a:t>查询</a:t>
                </a:r>
                <a:r>
                  <a:rPr lang="en-US" altLang="zh-CN" dirty="0" err="1">
                    <a:solidFill>
                      <a:srgbClr val="000000"/>
                    </a:solidFill>
                  </a:rPr>
                  <a:t>Rl</a:t>
                </a:r>
                <a:r>
                  <a:rPr lang="zh-CN" altLang="en-US" dirty="0">
                    <a:solidFill>
                      <a:srgbClr val="000000"/>
                    </a:solidFill>
                  </a:rPr>
                  <a:t> </a:t>
                </a:r>
                <a14:m>
                  <m:oMath xmlns:m="http://schemas.openxmlformats.org/officeDocument/2006/math">
                    <m:r>
                      <a:rPr lang="zh-CN" altLang="en-US" i="1">
                        <a:solidFill>
                          <a:srgbClr val="000000"/>
                        </a:solidFill>
                        <a:latin typeface="Cambria Math"/>
                      </a:rPr>
                      <m:t>→</m:t>
                    </m:r>
                  </m:oMath>
                </a14:m>
                <a:r>
                  <a:rPr lang="zh-CN" altLang="en-US" dirty="0">
                    <a:solidFill>
                      <a:srgbClr val="000000"/>
                    </a:solidFill>
                  </a:rPr>
                  <a:t>读下一</a:t>
                </a:r>
                <a:r>
                  <a:rPr lang="zh-CN" altLang="en-US" dirty="0" smtClean="0">
                    <a:solidFill>
                      <a:srgbClr val="000000"/>
                    </a:solidFill>
                  </a:rPr>
                  <a:t>个数据（</a:t>
                </a:r>
                <a:r>
                  <a:rPr lang="zh-CN" altLang="en-US" dirty="0">
                    <a:solidFill>
                      <a:srgbClr val="000000"/>
                    </a:solidFill>
                  </a:rPr>
                  <a:t>先查后收</a:t>
                </a:r>
                <a:r>
                  <a:rPr lang="zh-CN" altLang="en-US" dirty="0" smtClean="0">
                    <a:solidFill>
                      <a:srgbClr val="000000"/>
                    </a:solidFill>
                  </a:rPr>
                  <a:t>）</a:t>
                </a:r>
                <a:endParaRPr lang="zh-CN" altLang="en-US" dirty="0">
                  <a:solidFill>
                    <a:srgbClr val="000000"/>
                  </a:solidFill>
                </a:endParaRPr>
              </a:p>
              <a:p>
                <a:pPr lvl="0">
                  <a:spcBef>
                    <a:spcPts val="0"/>
                  </a:spcBef>
                </a:pPr>
                <a:r>
                  <a:rPr lang="zh-CN" altLang="en-US" dirty="0" smtClean="0">
                    <a:solidFill>
                      <a:srgbClr val="C00000"/>
                    </a:solidFill>
                  </a:rPr>
                  <a:t>对于波特率</a:t>
                </a:r>
                <a:r>
                  <a:rPr lang="zh-CN" altLang="en-US" dirty="0">
                    <a:solidFill>
                      <a:srgbClr val="C00000"/>
                    </a:solidFill>
                  </a:rPr>
                  <a:t>可变的</a:t>
                </a:r>
                <a:r>
                  <a:rPr lang="zh-CN" altLang="en-US" dirty="0" smtClean="0">
                    <a:solidFill>
                      <a:srgbClr val="C00000"/>
                    </a:solidFill>
                  </a:rPr>
                  <a:t>方式</a:t>
                </a:r>
                <a:r>
                  <a:rPr lang="en-US" altLang="zh-CN" dirty="0" smtClean="0">
                    <a:solidFill>
                      <a:srgbClr val="C00000"/>
                    </a:solidFill>
                  </a:rPr>
                  <a:t>1</a:t>
                </a:r>
                <a:r>
                  <a:rPr lang="zh-CN" altLang="en-US" dirty="0" smtClean="0">
                    <a:solidFill>
                      <a:srgbClr val="C00000"/>
                    </a:solidFill>
                  </a:rPr>
                  <a:t>和</a:t>
                </a:r>
                <a:r>
                  <a:rPr lang="zh-CN" altLang="en-US" dirty="0">
                    <a:solidFill>
                      <a:srgbClr val="C00000"/>
                    </a:solidFill>
                  </a:rPr>
                  <a:t>方式</a:t>
                </a:r>
                <a:r>
                  <a:rPr lang="en-US" altLang="zh-CN" dirty="0" smtClean="0">
                    <a:solidFill>
                      <a:srgbClr val="C00000"/>
                    </a:solidFill>
                  </a:rPr>
                  <a:t>3</a:t>
                </a:r>
                <a:r>
                  <a:rPr lang="zh-CN" altLang="en-US" dirty="0" smtClean="0">
                    <a:solidFill>
                      <a:srgbClr val="000000"/>
                    </a:solidFill>
                  </a:rPr>
                  <a:t>，查询</a:t>
                </a:r>
                <a:r>
                  <a:rPr lang="zh-CN" altLang="en-US" dirty="0">
                    <a:solidFill>
                      <a:srgbClr val="000000"/>
                    </a:solidFill>
                  </a:rPr>
                  <a:t>方法的</a:t>
                </a:r>
                <a:r>
                  <a:rPr lang="zh-CN" altLang="en-US" dirty="0" smtClean="0">
                    <a:solidFill>
                      <a:srgbClr val="000000"/>
                    </a:solidFill>
                  </a:rPr>
                  <a:t>发送程序流程</a:t>
                </a:r>
                <a:r>
                  <a:rPr lang="zh-CN" altLang="en-US" dirty="0">
                    <a:solidFill>
                      <a:srgbClr val="000000"/>
                    </a:solidFill>
                  </a:rPr>
                  <a:t>如</a:t>
                </a:r>
                <a:r>
                  <a:rPr lang="zh-CN" altLang="en-US" dirty="0" smtClean="0">
                    <a:solidFill>
                      <a:srgbClr val="000000"/>
                    </a:solidFill>
                  </a:rPr>
                  <a:t>图</a:t>
                </a:r>
                <a:r>
                  <a:rPr lang="en-US" altLang="zh-CN" dirty="0" smtClean="0">
                    <a:solidFill>
                      <a:srgbClr val="000000"/>
                    </a:solidFill>
                  </a:rPr>
                  <a:t>7-7 </a:t>
                </a:r>
                <a:r>
                  <a:rPr lang="en-US" altLang="zh-CN" dirty="0">
                    <a:solidFill>
                      <a:srgbClr val="000000"/>
                    </a:solidFill>
                  </a:rPr>
                  <a:t>(a)</a:t>
                </a:r>
                <a:r>
                  <a:rPr lang="zh-CN" altLang="en-US" dirty="0">
                    <a:solidFill>
                      <a:srgbClr val="000000"/>
                    </a:solidFill>
                  </a:rPr>
                  <a:t>所示，</a:t>
                </a:r>
                <a:r>
                  <a:rPr lang="zh-CN" altLang="en-US" dirty="0" smtClean="0">
                    <a:solidFill>
                      <a:srgbClr val="000000"/>
                    </a:solidFill>
                  </a:rPr>
                  <a:t>接收程序流程</a:t>
                </a:r>
                <a:r>
                  <a:rPr lang="zh-CN" altLang="en-US" dirty="0">
                    <a:solidFill>
                      <a:srgbClr val="000000"/>
                    </a:solidFill>
                  </a:rPr>
                  <a:t>如</a:t>
                </a:r>
                <a:r>
                  <a:rPr lang="zh-CN" altLang="en-US" dirty="0" smtClean="0">
                    <a:solidFill>
                      <a:srgbClr val="000000"/>
                    </a:solidFill>
                  </a:rPr>
                  <a:t>图</a:t>
                </a:r>
                <a:r>
                  <a:rPr lang="en-US" altLang="zh-CN" dirty="0" smtClean="0">
                    <a:solidFill>
                      <a:srgbClr val="000000"/>
                    </a:solidFill>
                  </a:rPr>
                  <a:t>7-7 </a:t>
                </a:r>
                <a:r>
                  <a:rPr lang="en-US" altLang="zh-CN" dirty="0">
                    <a:solidFill>
                      <a:srgbClr val="000000"/>
                    </a:solidFill>
                  </a:rPr>
                  <a:t>(b)</a:t>
                </a:r>
                <a:r>
                  <a:rPr lang="zh-CN" altLang="en-US" dirty="0">
                    <a:solidFill>
                      <a:srgbClr val="000000"/>
                    </a:solidFill>
                  </a:rPr>
                  <a:t>所示。</a:t>
                </a:r>
              </a:p>
              <a:p>
                <a:pPr lvl="0">
                  <a:spcBef>
                    <a:spcPts val="0"/>
                  </a:spcBef>
                </a:pPr>
                <a:r>
                  <a:rPr lang="zh-CN" altLang="en-US" dirty="0" smtClean="0">
                    <a:solidFill>
                      <a:schemeClr val="accent2"/>
                    </a:solidFill>
                  </a:rPr>
                  <a:t>（</a:t>
                </a:r>
                <a:r>
                  <a:rPr lang="en-US" altLang="zh-CN" dirty="0" smtClean="0">
                    <a:solidFill>
                      <a:schemeClr val="accent2"/>
                    </a:solidFill>
                  </a:rPr>
                  <a:t>3</a:t>
                </a:r>
                <a:r>
                  <a:rPr lang="zh-CN" altLang="en-US" dirty="0" smtClean="0">
                    <a:solidFill>
                      <a:schemeClr val="accent2"/>
                    </a:solidFill>
                  </a:rPr>
                  <a:t>）中断方式</a:t>
                </a:r>
                <a:r>
                  <a:rPr lang="zh-CN" altLang="en-US" dirty="0">
                    <a:solidFill>
                      <a:schemeClr val="accent2"/>
                    </a:solidFill>
                  </a:rPr>
                  <a:t>发送</a:t>
                </a:r>
                <a:r>
                  <a:rPr lang="zh-CN" altLang="en-US" dirty="0" smtClean="0">
                    <a:solidFill>
                      <a:schemeClr val="accent2"/>
                    </a:solidFill>
                  </a:rPr>
                  <a:t>程序</a:t>
                </a:r>
                <a:endParaRPr lang="en-US" altLang="zh-CN" dirty="0" smtClean="0">
                  <a:solidFill>
                    <a:schemeClr val="accent2"/>
                  </a:solidFill>
                </a:endParaRPr>
              </a:p>
              <a:p>
                <a:pPr lvl="0">
                  <a:spcBef>
                    <a:spcPts val="0"/>
                  </a:spcBef>
                </a:pPr>
                <a:r>
                  <a:rPr lang="zh-CN" altLang="en-US" dirty="0" smtClean="0">
                    <a:solidFill>
                      <a:srgbClr val="000000"/>
                    </a:solidFill>
                  </a:rPr>
                  <a:t>发送</a:t>
                </a:r>
                <a14:m>
                  <m:oMath xmlns:m="http://schemas.openxmlformats.org/officeDocument/2006/math">
                    <m:r>
                      <a:rPr lang="zh-CN" altLang="en-US" i="1">
                        <a:solidFill>
                          <a:srgbClr val="000000"/>
                        </a:solidFill>
                        <a:latin typeface="Cambria Math"/>
                      </a:rPr>
                      <m:t>→</m:t>
                    </m:r>
                  </m:oMath>
                </a14:m>
                <a:r>
                  <a:rPr lang="zh-CN" altLang="en-US" dirty="0">
                    <a:solidFill>
                      <a:srgbClr val="000000"/>
                    </a:solidFill>
                  </a:rPr>
                  <a:t>个数据</a:t>
                </a:r>
                <a14:m>
                  <m:oMath xmlns:m="http://schemas.openxmlformats.org/officeDocument/2006/math">
                    <m:r>
                      <a:rPr lang="zh-CN" altLang="en-US" i="1">
                        <a:solidFill>
                          <a:srgbClr val="000000"/>
                        </a:solidFill>
                        <a:latin typeface="Cambria Math"/>
                      </a:rPr>
                      <m:t>→</m:t>
                    </m:r>
                  </m:oMath>
                </a14:m>
                <a:r>
                  <a:rPr lang="zh-CN" altLang="en-US" dirty="0" smtClean="0">
                    <a:solidFill>
                      <a:srgbClr val="000000"/>
                    </a:solidFill>
                  </a:rPr>
                  <a:t>等待中断</a:t>
                </a:r>
                <a:r>
                  <a:rPr lang="zh-CN" altLang="en-US" dirty="0">
                    <a:solidFill>
                      <a:srgbClr val="000000"/>
                    </a:solidFill>
                  </a:rPr>
                  <a:t>，在中断中再发送下一个数据。</a:t>
                </a:r>
              </a:p>
              <a:p>
                <a:pPr lvl="0">
                  <a:spcBef>
                    <a:spcPts val="0"/>
                  </a:spcBef>
                </a:pPr>
                <a:r>
                  <a:rPr lang="zh-CN" altLang="en-US" dirty="0" smtClean="0">
                    <a:solidFill>
                      <a:schemeClr val="accent2"/>
                    </a:solidFill>
                  </a:rPr>
                  <a:t>（</a:t>
                </a:r>
                <a:r>
                  <a:rPr lang="en-US" altLang="zh-CN" dirty="0" smtClean="0">
                    <a:solidFill>
                      <a:schemeClr val="accent2"/>
                    </a:solidFill>
                  </a:rPr>
                  <a:t>4</a:t>
                </a:r>
                <a:r>
                  <a:rPr lang="zh-CN" altLang="en-US" dirty="0" smtClean="0">
                    <a:solidFill>
                      <a:schemeClr val="accent2"/>
                    </a:solidFill>
                  </a:rPr>
                  <a:t>）中断</a:t>
                </a:r>
                <a:r>
                  <a:rPr lang="zh-CN" altLang="en-US" dirty="0">
                    <a:solidFill>
                      <a:schemeClr val="accent2"/>
                    </a:solidFill>
                  </a:rPr>
                  <a:t>方式接收</a:t>
                </a:r>
                <a:r>
                  <a:rPr lang="zh-CN" altLang="en-US" dirty="0" smtClean="0">
                    <a:solidFill>
                      <a:schemeClr val="accent2"/>
                    </a:solidFill>
                  </a:rPr>
                  <a:t>程序</a:t>
                </a:r>
                <a:endParaRPr lang="en-US" altLang="zh-CN" dirty="0" smtClean="0">
                  <a:solidFill>
                    <a:schemeClr val="accent2"/>
                  </a:solidFill>
                </a:endParaRPr>
              </a:p>
              <a:p>
                <a:pPr lvl="0">
                  <a:spcBef>
                    <a:spcPts val="0"/>
                  </a:spcBef>
                </a:pPr>
                <a:r>
                  <a:rPr lang="zh-CN" altLang="en-US" dirty="0" smtClean="0">
                    <a:solidFill>
                      <a:srgbClr val="000000"/>
                    </a:solidFill>
                  </a:rPr>
                  <a:t>等待</a:t>
                </a:r>
                <a:r>
                  <a:rPr lang="zh-CN" altLang="en-US" dirty="0">
                    <a:solidFill>
                      <a:srgbClr val="000000"/>
                    </a:solidFill>
                  </a:rPr>
                  <a:t>中断，在</a:t>
                </a:r>
                <a:r>
                  <a:rPr lang="zh-CN" altLang="en-US" dirty="0" smtClean="0">
                    <a:solidFill>
                      <a:srgbClr val="000000"/>
                    </a:solidFill>
                  </a:rPr>
                  <a:t>中断中再接收一个</a:t>
                </a:r>
                <a:r>
                  <a:rPr lang="zh-CN" altLang="en-US" dirty="0">
                    <a:solidFill>
                      <a:srgbClr val="000000"/>
                    </a:solidFill>
                  </a:rPr>
                  <a:t>数据。</a:t>
                </a:r>
              </a:p>
              <a:p>
                <a:pPr lvl="0">
                  <a:spcBef>
                    <a:spcPts val="0"/>
                  </a:spcBef>
                </a:pPr>
                <a:r>
                  <a:rPr lang="zh-CN" altLang="en-US" dirty="0" smtClean="0">
                    <a:solidFill>
                      <a:srgbClr val="000000"/>
                    </a:solidFill>
                  </a:rPr>
                  <a:t>中断</a:t>
                </a:r>
                <a:r>
                  <a:rPr lang="zh-CN" altLang="en-US" dirty="0">
                    <a:solidFill>
                      <a:srgbClr val="000000"/>
                    </a:solidFill>
                  </a:rPr>
                  <a:t>法对定时器</a:t>
                </a:r>
                <a:r>
                  <a:rPr lang="en-US" altLang="zh-CN" dirty="0">
                    <a:solidFill>
                      <a:srgbClr val="000000"/>
                    </a:solidFill>
                  </a:rPr>
                  <a:t>TI</a:t>
                </a:r>
                <a:r>
                  <a:rPr lang="zh-CN" altLang="en-US" dirty="0">
                    <a:solidFill>
                      <a:srgbClr val="000000"/>
                    </a:solidFill>
                  </a:rPr>
                  <a:t>和寄存器</a:t>
                </a:r>
                <a:r>
                  <a:rPr lang="en-US" altLang="zh-CN" dirty="0">
                    <a:solidFill>
                      <a:srgbClr val="000000"/>
                    </a:solidFill>
                  </a:rPr>
                  <a:t>SCON</a:t>
                </a:r>
                <a:r>
                  <a:rPr lang="zh-CN" altLang="en-US" dirty="0">
                    <a:solidFill>
                      <a:srgbClr val="000000"/>
                    </a:solidFill>
                  </a:rPr>
                  <a:t>的初始化类似于查询法，不同的是</a:t>
                </a:r>
                <a:r>
                  <a:rPr lang="zh-CN" altLang="en-US" dirty="0" smtClean="0">
                    <a:solidFill>
                      <a:srgbClr val="000000"/>
                    </a:solidFill>
                  </a:rPr>
                  <a:t>要</a:t>
                </a:r>
                <a:r>
                  <a:rPr lang="zh-CN" altLang="en-US" dirty="0" smtClean="0">
                    <a:solidFill>
                      <a:srgbClr val="C00000"/>
                    </a:solidFill>
                  </a:rPr>
                  <a:t>置位</a:t>
                </a:r>
                <a:r>
                  <a:rPr lang="en-US" altLang="zh-CN" dirty="0">
                    <a:solidFill>
                      <a:srgbClr val="C00000"/>
                    </a:solidFill>
                  </a:rPr>
                  <a:t>EA</a:t>
                </a:r>
                <a:r>
                  <a:rPr lang="zh-CN" altLang="en-US" dirty="0">
                    <a:solidFill>
                      <a:srgbClr val="C00000"/>
                    </a:solidFill>
                  </a:rPr>
                  <a:t>（</a:t>
                </a:r>
                <a:r>
                  <a:rPr lang="zh-CN" altLang="en-US" dirty="0" smtClean="0">
                    <a:solidFill>
                      <a:srgbClr val="C00000"/>
                    </a:solidFill>
                  </a:rPr>
                  <a:t>中断</a:t>
                </a:r>
                <a:r>
                  <a:rPr lang="zh-CN" altLang="en-US" dirty="0">
                    <a:solidFill>
                      <a:srgbClr val="C00000"/>
                    </a:solidFill>
                  </a:rPr>
                  <a:t>总开关）和</a:t>
                </a:r>
                <a:r>
                  <a:rPr lang="en-US" altLang="zh-CN" dirty="0">
                    <a:solidFill>
                      <a:srgbClr val="C00000"/>
                    </a:solidFill>
                  </a:rPr>
                  <a:t>ES</a:t>
                </a:r>
                <a:r>
                  <a:rPr lang="zh-CN" altLang="en-US" dirty="0">
                    <a:solidFill>
                      <a:srgbClr val="C00000"/>
                    </a:solidFill>
                  </a:rPr>
                  <a:t>（允许串行中断），</a:t>
                </a:r>
                <a:r>
                  <a:rPr lang="zh-CN" altLang="en-US" dirty="0">
                    <a:solidFill>
                      <a:srgbClr val="000000"/>
                    </a:solidFill>
                  </a:rPr>
                  <a:t>中断方式的发送和接收的流程图如</a:t>
                </a:r>
                <a:r>
                  <a:rPr lang="zh-CN" altLang="en-US" dirty="0" smtClean="0">
                    <a:solidFill>
                      <a:srgbClr val="000000"/>
                    </a:solidFill>
                  </a:rPr>
                  <a:t>图</a:t>
                </a:r>
                <a:r>
                  <a:rPr lang="en-US" altLang="zh-CN" dirty="0" smtClean="0">
                    <a:solidFill>
                      <a:srgbClr val="000000"/>
                    </a:solidFill>
                  </a:rPr>
                  <a:t>7-8 </a:t>
                </a:r>
                <a:r>
                  <a:rPr lang="en-US" altLang="zh-CN" dirty="0">
                    <a:solidFill>
                      <a:srgbClr val="000000"/>
                    </a:solidFill>
                  </a:rPr>
                  <a:t>(a)</a:t>
                </a:r>
                <a:r>
                  <a:rPr lang="zh-CN" altLang="en-US" dirty="0" smtClean="0">
                    <a:solidFill>
                      <a:srgbClr val="000000"/>
                    </a:solidFill>
                  </a:rPr>
                  <a:t>和图</a:t>
                </a:r>
                <a:r>
                  <a:rPr lang="en-US" altLang="zh-CN" dirty="0" smtClean="0">
                    <a:solidFill>
                      <a:srgbClr val="000000"/>
                    </a:solidFill>
                  </a:rPr>
                  <a:t>7-8 </a:t>
                </a:r>
                <a:r>
                  <a:rPr lang="en-US" altLang="zh-CN" dirty="0">
                    <a:solidFill>
                      <a:srgbClr val="000000"/>
                    </a:solidFill>
                  </a:rPr>
                  <a:t>(b)</a:t>
                </a:r>
                <a:r>
                  <a:rPr lang="zh-CN" altLang="en-US" dirty="0">
                    <a:solidFill>
                      <a:srgbClr val="000000"/>
                    </a:solidFill>
                  </a:rPr>
                  <a:t>所示。</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1052802"/>
                <a:ext cx="9144000" cy="5084430"/>
              </a:xfrm>
              <a:blipFill rotWithShape="0">
                <a:blip r:embed="rId2"/>
                <a:stretch>
                  <a:fillRect l="-1000" t="-1319" r="-733"/>
                </a:stretch>
              </a:blipFill>
            </p:spPr>
            <p:txBody>
              <a:bodyPr/>
              <a:lstStyle/>
              <a:p>
                <a:r>
                  <a:rPr lang="zh-CN" altLang="en-US">
                    <a:noFill/>
                  </a:rPr>
                  <a:t> </a:t>
                </a:r>
              </a:p>
            </p:txBody>
          </p:sp>
        </mc:Fallback>
      </mc:AlternateContent>
      <p:sp>
        <p:nvSpPr>
          <p:cNvPr id="4" name="页脚占位符 3"/>
          <p:cNvSpPr>
            <a:spLocks noGrp="1"/>
          </p:cNvSpPr>
          <p:nvPr>
            <p:ph type="ftr" sz="quarter" idx="10"/>
          </p:nvPr>
        </p:nvSpPr>
        <p:spPr/>
        <p:txBody>
          <a:bodyPr/>
          <a:lstStyle/>
          <a:p>
            <a:pPr>
              <a:defRPr/>
            </a:pPr>
            <a:fld id="{B235FB6E-66C7-4294-B519-6854C26D7BD9}" type="slidenum">
              <a:rPr lang="en-US" altLang="zh-CN" smtClean="0"/>
              <a:pPr>
                <a:defRPr/>
              </a:pPr>
              <a:t>21</a:t>
            </a:fld>
            <a:endParaRPr lang="en-US" altLang="zh-CN" dirty="0"/>
          </a:p>
        </p:txBody>
      </p:sp>
    </p:spTree>
    <p:extLst>
      <p:ext uri="{BB962C8B-B14F-4D97-AF65-F5344CB8AC3E}">
        <p14:creationId xmlns:p14="http://schemas.microsoft.com/office/powerpoint/2010/main" val="4214870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76672"/>
            <a:ext cx="8496944" cy="609600"/>
          </a:xfrm>
        </p:spPr>
        <p:txBody>
          <a:bodyPr/>
          <a:lstStyle/>
          <a:p>
            <a:r>
              <a:rPr lang="zh-CN" altLang="en-US" sz="2000" dirty="0" smtClean="0">
                <a:solidFill>
                  <a:srgbClr val="990000"/>
                </a:solidFill>
              </a:rPr>
              <a:t>图</a:t>
            </a:r>
            <a:r>
              <a:rPr lang="en-US" altLang="zh-CN" sz="2000" dirty="0" smtClean="0">
                <a:solidFill>
                  <a:srgbClr val="990000"/>
                </a:solidFill>
              </a:rPr>
              <a:t>7-7 </a:t>
            </a:r>
            <a:r>
              <a:rPr lang="en-US" altLang="zh-CN" sz="2000" dirty="0">
                <a:solidFill>
                  <a:srgbClr val="990000"/>
                </a:solidFill>
              </a:rPr>
              <a:t>(a)</a:t>
            </a:r>
            <a:r>
              <a:rPr lang="zh-CN" altLang="en-US" sz="2000" dirty="0" smtClean="0">
                <a:solidFill>
                  <a:srgbClr val="990000"/>
                </a:solidFill>
              </a:rPr>
              <a:t>查询方法发送</a:t>
            </a:r>
            <a:r>
              <a:rPr lang="zh-CN" altLang="en-US" sz="2000" dirty="0">
                <a:solidFill>
                  <a:srgbClr val="990000"/>
                </a:solidFill>
              </a:rPr>
              <a:t>程序</a:t>
            </a:r>
            <a:r>
              <a:rPr lang="zh-CN" altLang="en-US" sz="2000" dirty="0" smtClean="0">
                <a:solidFill>
                  <a:srgbClr val="990000"/>
                </a:solidFill>
              </a:rPr>
              <a:t>流程图     图</a:t>
            </a:r>
            <a:r>
              <a:rPr lang="en-US" altLang="zh-CN" sz="2000" dirty="0" smtClean="0">
                <a:solidFill>
                  <a:srgbClr val="990000"/>
                </a:solidFill>
              </a:rPr>
              <a:t>7-7 </a:t>
            </a:r>
            <a:r>
              <a:rPr lang="en-US" altLang="zh-CN" sz="2000" dirty="0">
                <a:solidFill>
                  <a:srgbClr val="990000"/>
                </a:solidFill>
              </a:rPr>
              <a:t>(b)</a:t>
            </a:r>
            <a:r>
              <a:rPr lang="zh-CN" altLang="en-US" sz="2000" dirty="0">
                <a:solidFill>
                  <a:srgbClr val="990000"/>
                </a:solidFill>
              </a:rPr>
              <a:t>所示接收</a:t>
            </a:r>
            <a:r>
              <a:rPr lang="zh-CN" altLang="en-US" sz="2000" dirty="0" smtClean="0">
                <a:solidFill>
                  <a:srgbClr val="990000"/>
                </a:solidFill>
              </a:rPr>
              <a:t>程序流程图</a:t>
            </a:r>
            <a:endParaRPr lang="zh-CN" altLang="en-US" sz="2000" dirty="0">
              <a:solidFill>
                <a:srgbClr val="990000"/>
              </a:solidFill>
            </a:endParaRPr>
          </a:p>
        </p:txBody>
      </p:sp>
      <p:sp>
        <p:nvSpPr>
          <p:cNvPr id="3" name="内容占位符 2"/>
          <p:cNvSpPr>
            <a:spLocks noGrp="1"/>
          </p:cNvSpPr>
          <p:nvPr>
            <p:ph idx="1"/>
          </p:nvPr>
        </p:nvSpPr>
        <p:spPr>
          <a:xfrm>
            <a:off x="107628" y="2060848"/>
            <a:ext cx="8928744" cy="4076384"/>
          </a:xfrm>
        </p:spPr>
        <p:txBody>
          <a:bodyPr/>
          <a:lstStyle/>
          <a:p>
            <a:endParaRPr lang="zh-CN" altLang="en-US" dirty="0"/>
          </a:p>
        </p:txBody>
      </p:sp>
      <p:sp>
        <p:nvSpPr>
          <p:cNvPr id="4" name="页脚占位符 3"/>
          <p:cNvSpPr>
            <a:spLocks noGrp="1"/>
          </p:cNvSpPr>
          <p:nvPr>
            <p:ph type="ftr" sz="quarter" idx="10"/>
          </p:nvPr>
        </p:nvSpPr>
        <p:spPr/>
        <p:txBody>
          <a:bodyPr/>
          <a:lstStyle/>
          <a:p>
            <a:pPr>
              <a:defRPr/>
            </a:pPr>
            <a:fld id="{B235FB6E-66C7-4294-B519-6854C26D7BD9}" type="slidenum">
              <a:rPr lang="en-US" altLang="zh-CN" smtClean="0"/>
              <a:pPr>
                <a:defRPr/>
              </a:pPr>
              <a:t>22</a:t>
            </a:fld>
            <a:endParaRPr lang="en-US" altLang="zh-CN" dirty="0"/>
          </a:p>
        </p:txBody>
      </p:sp>
      <p:pic>
        <p:nvPicPr>
          <p:cNvPr id="1026"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7504" y="1124744"/>
            <a:ext cx="8928992"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4870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980" y="481020"/>
            <a:ext cx="8891515" cy="609600"/>
          </a:xfrm>
        </p:spPr>
        <p:txBody>
          <a:bodyPr/>
          <a:lstStyle/>
          <a:p>
            <a:r>
              <a:rPr lang="zh-CN" altLang="en-US" sz="2000" dirty="0" smtClean="0">
                <a:solidFill>
                  <a:srgbClr val="990000"/>
                </a:solidFill>
              </a:rPr>
              <a:t>图</a:t>
            </a:r>
            <a:r>
              <a:rPr lang="en-US" altLang="zh-CN" sz="2000" dirty="0" smtClean="0">
                <a:solidFill>
                  <a:srgbClr val="990000"/>
                </a:solidFill>
              </a:rPr>
              <a:t>7-8(a</a:t>
            </a:r>
            <a:r>
              <a:rPr lang="en-US" altLang="zh-CN" sz="2000" dirty="0">
                <a:solidFill>
                  <a:srgbClr val="990000"/>
                </a:solidFill>
              </a:rPr>
              <a:t>)</a:t>
            </a:r>
            <a:r>
              <a:rPr lang="zh-CN" altLang="en-US" sz="2000" dirty="0" smtClean="0">
                <a:solidFill>
                  <a:srgbClr val="990000"/>
                </a:solidFill>
              </a:rPr>
              <a:t>中断方式发送的程序流程图  图</a:t>
            </a:r>
            <a:r>
              <a:rPr lang="en-US" altLang="zh-CN" sz="2000" dirty="0" smtClean="0">
                <a:solidFill>
                  <a:srgbClr val="990000"/>
                </a:solidFill>
              </a:rPr>
              <a:t>7-8(b)</a:t>
            </a:r>
            <a:r>
              <a:rPr lang="zh-CN" altLang="en-US" sz="2000" dirty="0" smtClean="0">
                <a:solidFill>
                  <a:srgbClr val="990000"/>
                </a:solidFill>
              </a:rPr>
              <a:t>中断方式接收的程序流程图</a:t>
            </a:r>
            <a:endParaRPr lang="zh-CN" altLang="en-US" sz="2000" dirty="0">
              <a:solidFill>
                <a:srgbClr val="990000"/>
              </a:solidFill>
            </a:endParaRPr>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fld id="{B235FB6E-66C7-4294-B519-6854C26D7BD9}" type="slidenum">
              <a:rPr lang="en-US" altLang="zh-CN" smtClean="0"/>
              <a:pPr>
                <a:defRPr/>
              </a:pPr>
              <a:t>23</a:t>
            </a:fld>
            <a:endParaRPr lang="en-US" altLang="zh-CN" dirty="0"/>
          </a:p>
        </p:txBody>
      </p:sp>
      <p:pic>
        <p:nvPicPr>
          <p:cNvPr id="4098"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3000" y="1124744"/>
            <a:ext cx="8893496"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4870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endParaRPr lang="zh-CN" altLang="en-US" dirty="0">
              <a:solidFill>
                <a:srgbClr val="990000"/>
              </a:solidFill>
            </a:endParaRPr>
          </a:p>
        </p:txBody>
      </p:sp>
      <p:sp>
        <p:nvSpPr>
          <p:cNvPr id="3" name="内容占位符 2"/>
          <p:cNvSpPr>
            <a:spLocks noGrp="1"/>
          </p:cNvSpPr>
          <p:nvPr>
            <p:ph idx="1"/>
          </p:nvPr>
        </p:nvSpPr>
        <p:spPr/>
        <p:txBody>
          <a:bodyPr/>
          <a:lstStyle/>
          <a:p>
            <a:pPr>
              <a:lnSpc>
                <a:spcPct val="150000"/>
              </a:lnSpc>
            </a:pPr>
            <a:r>
              <a:rPr lang="zh-CN" altLang="en-US" dirty="0"/>
              <a:t>两种方式中，当发送或接收数据后都</a:t>
            </a:r>
            <a:r>
              <a:rPr lang="zh-CN" altLang="en-US" dirty="0">
                <a:solidFill>
                  <a:srgbClr val="0000FF"/>
                </a:solidFill>
              </a:rPr>
              <a:t>要注意清</a:t>
            </a:r>
            <a:r>
              <a:rPr lang="en-US" altLang="zh-CN" dirty="0">
                <a:solidFill>
                  <a:srgbClr val="0000FF"/>
                </a:solidFill>
              </a:rPr>
              <a:t>TI</a:t>
            </a:r>
            <a:r>
              <a:rPr lang="zh-CN" altLang="en-US" dirty="0">
                <a:solidFill>
                  <a:srgbClr val="0000FF"/>
                </a:solidFill>
              </a:rPr>
              <a:t>或</a:t>
            </a:r>
            <a:r>
              <a:rPr lang="en-US" altLang="zh-CN" dirty="0" smtClean="0">
                <a:solidFill>
                  <a:srgbClr val="0000FF"/>
                </a:solidFill>
              </a:rPr>
              <a:t>RI</a:t>
            </a:r>
            <a:r>
              <a:rPr lang="zh-CN" altLang="en-US" dirty="0" smtClean="0"/>
              <a:t>。</a:t>
            </a:r>
            <a:endParaRPr lang="en-US" altLang="zh-CN" dirty="0"/>
          </a:p>
          <a:p>
            <a:pPr>
              <a:lnSpc>
                <a:spcPct val="150000"/>
              </a:lnSpc>
            </a:pPr>
            <a:r>
              <a:rPr lang="zh-CN" altLang="en-US" dirty="0" smtClean="0"/>
              <a:t>为</a:t>
            </a:r>
            <a:r>
              <a:rPr lang="zh-CN" altLang="en-US" dirty="0"/>
              <a:t>保证收、发双方的</a:t>
            </a:r>
            <a:r>
              <a:rPr lang="zh-CN" altLang="en-US" dirty="0" smtClean="0"/>
              <a:t>协调，</a:t>
            </a:r>
            <a:r>
              <a:rPr lang="zh-CN" altLang="en-US" dirty="0"/>
              <a:t>除两边的</a:t>
            </a:r>
            <a:r>
              <a:rPr lang="zh-CN" altLang="en-US" dirty="0">
                <a:solidFill>
                  <a:srgbClr val="0000FF"/>
                </a:solidFill>
              </a:rPr>
              <a:t>波特率</a:t>
            </a:r>
            <a:r>
              <a:rPr lang="zh-CN" altLang="en-US" dirty="0" smtClean="0">
                <a:solidFill>
                  <a:srgbClr val="0000FF"/>
                </a:solidFill>
              </a:rPr>
              <a:t>要一致</a:t>
            </a:r>
            <a:r>
              <a:rPr lang="zh-CN" altLang="en-US" dirty="0">
                <a:solidFill>
                  <a:srgbClr val="0000FF"/>
                </a:solidFill>
              </a:rPr>
              <a:t>外</a:t>
            </a:r>
            <a:r>
              <a:rPr lang="zh-CN" altLang="en-US" dirty="0"/>
              <a:t>，双方可以约定</a:t>
            </a:r>
            <a:r>
              <a:rPr lang="zh-CN" altLang="en-US" dirty="0">
                <a:solidFill>
                  <a:srgbClr val="0000FF"/>
                </a:solidFill>
              </a:rPr>
              <a:t>以某个标志</a:t>
            </a:r>
            <a:r>
              <a:rPr lang="zh-CN" altLang="en-US" dirty="0" smtClean="0">
                <a:solidFill>
                  <a:srgbClr val="0000FF"/>
                </a:solidFill>
              </a:rPr>
              <a:t>字符作为</a:t>
            </a:r>
            <a:r>
              <a:rPr lang="zh-CN" altLang="en-US" dirty="0">
                <a:solidFill>
                  <a:srgbClr val="0000FF"/>
                </a:solidFill>
              </a:rPr>
              <a:t>发送数据的起始</a:t>
            </a:r>
            <a:r>
              <a:rPr lang="zh-CN" altLang="en-US" dirty="0"/>
              <a:t>，</a:t>
            </a:r>
            <a:r>
              <a:rPr lang="zh-CN" altLang="en-US" dirty="0" smtClean="0"/>
              <a:t>发送方先</a:t>
            </a:r>
            <a:r>
              <a:rPr lang="zh-CN" altLang="en-US" dirty="0"/>
              <a:t>发送这个标志字符，待对方收到该字符</a:t>
            </a:r>
            <a:r>
              <a:rPr lang="zh-CN" altLang="en-US" dirty="0">
                <a:solidFill>
                  <a:srgbClr val="0000FF"/>
                </a:solidFill>
              </a:rPr>
              <a:t>并</a:t>
            </a:r>
            <a:r>
              <a:rPr lang="zh-CN" altLang="en-US" dirty="0" smtClean="0">
                <a:solidFill>
                  <a:srgbClr val="0000FF"/>
                </a:solidFill>
              </a:rPr>
              <a:t>给予回应</a:t>
            </a:r>
            <a:r>
              <a:rPr lang="zh-CN" altLang="en-US" dirty="0">
                <a:solidFill>
                  <a:srgbClr val="0000FF"/>
                </a:solidFill>
              </a:rPr>
              <a:t>后</a:t>
            </a:r>
            <a:r>
              <a:rPr lang="zh-CN" altLang="en-US" dirty="0" smtClean="0">
                <a:solidFill>
                  <a:srgbClr val="0000FF"/>
                </a:solidFill>
              </a:rPr>
              <a:t>再正式</a:t>
            </a:r>
            <a:r>
              <a:rPr lang="zh-CN" altLang="en-US" dirty="0">
                <a:solidFill>
                  <a:srgbClr val="0000FF"/>
                </a:solidFill>
              </a:rPr>
              <a:t>发送</a:t>
            </a:r>
            <a:r>
              <a:rPr lang="zh-CN" altLang="en-US" dirty="0" smtClean="0">
                <a:solidFill>
                  <a:srgbClr val="0000FF"/>
                </a:solidFill>
              </a:rPr>
              <a:t>数据</a:t>
            </a:r>
            <a:r>
              <a:rPr lang="zh-CN" altLang="en-US" dirty="0" smtClean="0"/>
              <a:t>。以上</a:t>
            </a:r>
            <a:r>
              <a:rPr lang="zh-CN" altLang="en-US" dirty="0"/>
              <a:t>是针对点对点的通信，</a:t>
            </a:r>
            <a:r>
              <a:rPr lang="zh-CN" altLang="en-US" dirty="0" smtClean="0"/>
              <a:t>如果是多</a:t>
            </a:r>
            <a:r>
              <a:rPr lang="zh-CN" altLang="en-US" dirty="0"/>
              <a:t>机通信，</a:t>
            </a:r>
            <a:r>
              <a:rPr lang="zh-CN" altLang="en-US" dirty="0" smtClean="0">
                <a:solidFill>
                  <a:srgbClr val="0000FF"/>
                </a:solidFill>
              </a:rPr>
              <a:t>标志字符就是各个</a:t>
            </a:r>
            <a:r>
              <a:rPr lang="zh-CN" altLang="en-US" dirty="0">
                <a:solidFill>
                  <a:srgbClr val="0000FF"/>
                </a:solidFill>
              </a:rPr>
              <a:t>分机的地址。</a:t>
            </a:r>
          </a:p>
          <a:p>
            <a:pPr>
              <a:lnSpc>
                <a:spcPct val="150000"/>
              </a:lnSpc>
            </a:pPr>
            <a:r>
              <a:rPr lang="zh-CN" altLang="en-US" dirty="0" smtClean="0"/>
              <a:t>此外</a:t>
            </a:r>
            <a:r>
              <a:rPr lang="zh-CN" altLang="en-US" dirty="0"/>
              <a:t>，无论是单片机之间，还是单片机和</a:t>
            </a:r>
            <a:r>
              <a:rPr lang="en-US" altLang="zh-CN" dirty="0"/>
              <a:t>PC</a:t>
            </a:r>
            <a:r>
              <a:rPr lang="zh-CN" altLang="en-US" dirty="0" smtClean="0"/>
              <a:t>之间，</a:t>
            </a:r>
            <a:r>
              <a:rPr lang="zh-CN" altLang="en-US" dirty="0"/>
              <a:t>串行通信双方的波特率必须相同</a:t>
            </a:r>
            <a:r>
              <a:rPr lang="zh-CN" altLang="en-US" dirty="0" smtClean="0"/>
              <a:t>，这样</a:t>
            </a:r>
            <a:r>
              <a:rPr lang="zh-CN" altLang="en-US" dirty="0"/>
              <a:t>才能完成数据的正确传送。</a:t>
            </a:r>
          </a:p>
        </p:txBody>
      </p:sp>
      <p:sp>
        <p:nvSpPr>
          <p:cNvPr id="4" name="页脚占位符 3"/>
          <p:cNvSpPr>
            <a:spLocks noGrp="1"/>
          </p:cNvSpPr>
          <p:nvPr>
            <p:ph type="ftr" sz="quarter" idx="10"/>
          </p:nvPr>
        </p:nvSpPr>
        <p:spPr/>
        <p:txBody>
          <a:bodyPr/>
          <a:lstStyle/>
          <a:p>
            <a:pPr>
              <a:defRPr/>
            </a:pPr>
            <a:fld id="{B235FB6E-66C7-4294-B519-6854C26D7BD9}" type="slidenum">
              <a:rPr lang="en-US" altLang="zh-CN" smtClean="0"/>
              <a:pPr>
                <a:defRPr/>
              </a:pPr>
              <a:t>24</a:t>
            </a:fld>
            <a:endParaRPr lang="en-US" altLang="zh-CN" dirty="0"/>
          </a:p>
        </p:txBody>
      </p:sp>
    </p:spTree>
    <p:extLst>
      <p:ext uri="{BB962C8B-B14F-4D97-AF65-F5344CB8AC3E}">
        <p14:creationId xmlns:p14="http://schemas.microsoft.com/office/powerpoint/2010/main" val="4087996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r>
              <a:rPr lang="en-US" altLang="zh-CN" dirty="0" smtClean="0">
                <a:solidFill>
                  <a:srgbClr val="990000"/>
                </a:solidFill>
              </a:rPr>
              <a:t>7.4  </a:t>
            </a:r>
            <a:r>
              <a:rPr lang="zh-CN" altLang="en-US" dirty="0">
                <a:solidFill>
                  <a:srgbClr val="990000"/>
                </a:solidFill>
              </a:rPr>
              <a:t>串行口应用设计</a:t>
            </a:r>
            <a:r>
              <a:rPr lang="zh-CN" altLang="en-US" dirty="0" smtClean="0">
                <a:solidFill>
                  <a:srgbClr val="990000"/>
                </a:solidFill>
              </a:rPr>
              <a:t>实例</a:t>
            </a:r>
            <a:endParaRPr lang="zh-CN" altLang="en-US" dirty="0">
              <a:solidFill>
                <a:srgbClr val="990000"/>
              </a:solidFill>
            </a:endParaRPr>
          </a:p>
        </p:txBody>
      </p:sp>
      <p:sp>
        <p:nvSpPr>
          <p:cNvPr id="3" name="内容占位符 2"/>
          <p:cNvSpPr>
            <a:spLocks noGrp="1"/>
          </p:cNvSpPr>
          <p:nvPr>
            <p:ph idx="1"/>
          </p:nvPr>
        </p:nvSpPr>
        <p:spPr/>
        <p:txBody>
          <a:bodyPr/>
          <a:lstStyle/>
          <a:p>
            <a:r>
              <a:rPr lang="zh-CN" altLang="en-US" dirty="0" smtClean="0"/>
              <a:t>单片机</a:t>
            </a:r>
            <a:r>
              <a:rPr lang="zh-CN" altLang="en-US" dirty="0"/>
              <a:t>串行</a:t>
            </a:r>
            <a:r>
              <a:rPr lang="zh-CN" altLang="en-US" dirty="0" smtClean="0"/>
              <a:t>通信设计</a:t>
            </a:r>
            <a:r>
              <a:rPr lang="zh-CN" altLang="en-US" dirty="0"/>
              <a:t>时，</a:t>
            </a:r>
            <a:r>
              <a:rPr lang="zh-CN" altLang="en-US" dirty="0">
                <a:solidFill>
                  <a:schemeClr val="accent2"/>
                </a:solidFill>
              </a:rPr>
              <a:t>需要考虑</a:t>
            </a:r>
            <a:r>
              <a:rPr lang="zh-CN" altLang="en-US" dirty="0" smtClean="0">
                <a:solidFill>
                  <a:schemeClr val="accent2"/>
                </a:solidFill>
              </a:rPr>
              <a:t>如下三个问题：</a:t>
            </a:r>
            <a:endParaRPr lang="zh-CN" altLang="en-US" dirty="0">
              <a:solidFill>
                <a:schemeClr val="accent2"/>
              </a:solidFill>
            </a:endParaRPr>
          </a:p>
          <a:p>
            <a:r>
              <a:rPr lang="en-US" altLang="zh-CN" dirty="0" smtClean="0"/>
              <a:t>(</a:t>
            </a:r>
            <a:r>
              <a:rPr lang="en-US" altLang="zh-CN" dirty="0"/>
              <a:t>1</a:t>
            </a:r>
            <a:r>
              <a:rPr lang="en-US" altLang="zh-CN" dirty="0" smtClean="0"/>
              <a:t>) </a:t>
            </a:r>
            <a:r>
              <a:rPr lang="zh-CN" altLang="en-US" dirty="0" smtClean="0"/>
              <a:t>确定</a:t>
            </a:r>
            <a:r>
              <a:rPr lang="zh-CN" altLang="en-US" dirty="0"/>
              <a:t>串行</a:t>
            </a:r>
            <a:r>
              <a:rPr lang="zh-CN" altLang="en-US" dirty="0" smtClean="0"/>
              <a:t>通信双方</a:t>
            </a:r>
            <a:r>
              <a:rPr lang="zh-CN" altLang="en-US" dirty="0"/>
              <a:t>的数传速率和通信距离。</a:t>
            </a:r>
          </a:p>
          <a:p>
            <a:r>
              <a:rPr lang="en-US" altLang="zh-CN" dirty="0" smtClean="0"/>
              <a:t>(</a:t>
            </a:r>
            <a:r>
              <a:rPr lang="en-US" altLang="zh-CN" dirty="0"/>
              <a:t>2</a:t>
            </a:r>
            <a:r>
              <a:rPr lang="en-US" altLang="zh-CN" dirty="0" smtClean="0"/>
              <a:t>) </a:t>
            </a:r>
            <a:r>
              <a:rPr lang="zh-CN" altLang="en-US" dirty="0" smtClean="0"/>
              <a:t>距离</a:t>
            </a:r>
            <a:r>
              <a:rPr lang="zh-CN" altLang="en-US" dirty="0"/>
              <a:t>确定采用的串行通信接口标准。</a:t>
            </a:r>
          </a:p>
          <a:p>
            <a:r>
              <a:rPr lang="en-US" altLang="zh-CN" dirty="0" smtClean="0"/>
              <a:t>(</a:t>
            </a:r>
            <a:r>
              <a:rPr lang="en-US" altLang="zh-CN" dirty="0"/>
              <a:t>3</a:t>
            </a:r>
            <a:r>
              <a:rPr lang="en-US" altLang="zh-CN" dirty="0" smtClean="0"/>
              <a:t>) </a:t>
            </a:r>
            <a:r>
              <a:rPr lang="zh-CN" altLang="en-US" dirty="0" smtClean="0"/>
              <a:t>注意</a:t>
            </a:r>
            <a:r>
              <a:rPr lang="zh-CN" altLang="en-US" dirty="0"/>
              <a:t>串行通信线的选择，一般选用双绞线</a:t>
            </a:r>
            <a:r>
              <a:rPr lang="zh-CN" altLang="en-US" dirty="0" smtClean="0"/>
              <a:t>较好。如果空间干扰</a:t>
            </a:r>
            <a:r>
              <a:rPr lang="zh-CN" altLang="en-US" dirty="0"/>
              <a:t>较多，</a:t>
            </a:r>
            <a:r>
              <a:rPr lang="zh-CN" altLang="en-US" dirty="0" smtClean="0"/>
              <a:t>还要</a:t>
            </a:r>
            <a:r>
              <a:rPr lang="zh-CN" altLang="en-US" dirty="0"/>
              <a:t>选择</a:t>
            </a:r>
            <a:r>
              <a:rPr lang="zh-CN" altLang="en-US" dirty="0" smtClean="0"/>
              <a:t>带有</a:t>
            </a:r>
            <a:r>
              <a:rPr lang="zh-CN" altLang="en-US" dirty="0"/>
              <a:t>屏蔽层的双绞线。</a:t>
            </a:r>
          </a:p>
          <a:p>
            <a:r>
              <a:rPr lang="en-US" altLang="zh-CN" dirty="0" smtClean="0">
                <a:solidFill>
                  <a:srgbClr val="FF0000"/>
                </a:solidFill>
              </a:rPr>
              <a:t>7.4.1</a:t>
            </a:r>
            <a:r>
              <a:rPr lang="zh-CN" altLang="en-US" dirty="0">
                <a:solidFill>
                  <a:srgbClr val="FF0000"/>
                </a:solidFill>
              </a:rPr>
              <a:t>串行通信标准</a:t>
            </a:r>
            <a:r>
              <a:rPr lang="zh-CN" altLang="en-US" dirty="0" smtClean="0">
                <a:solidFill>
                  <a:srgbClr val="FF0000"/>
                </a:solidFill>
              </a:rPr>
              <a:t>接口简介</a:t>
            </a:r>
            <a:endParaRPr lang="en-US" altLang="zh-CN" dirty="0" smtClean="0">
              <a:solidFill>
                <a:srgbClr val="FF0000"/>
              </a:solidFill>
            </a:endParaRPr>
          </a:p>
          <a:p>
            <a:r>
              <a:rPr lang="zh-CN" altLang="en-US" dirty="0" smtClean="0"/>
              <a:t>根据</a:t>
            </a:r>
            <a:r>
              <a:rPr lang="en-US" altLang="zh-CN" dirty="0" smtClean="0"/>
              <a:t>51</a:t>
            </a:r>
            <a:r>
              <a:rPr lang="zh-CN" altLang="en-US" dirty="0"/>
              <a:t>单片机的双机通信距离、</a:t>
            </a:r>
            <a:r>
              <a:rPr lang="zh-CN" altLang="en-US" dirty="0" smtClean="0"/>
              <a:t>传输速率以及抗干扰性的</a:t>
            </a:r>
            <a:r>
              <a:rPr lang="zh-CN" altLang="en-US" dirty="0"/>
              <a:t>实际要求，可选择</a:t>
            </a:r>
            <a:r>
              <a:rPr lang="en-US" altLang="zh-CN" dirty="0"/>
              <a:t>TTL</a:t>
            </a:r>
            <a:r>
              <a:rPr lang="zh-CN" altLang="en-US" dirty="0"/>
              <a:t>电平传输，或选择</a:t>
            </a:r>
            <a:r>
              <a:rPr lang="en-US" altLang="zh-CN" dirty="0"/>
              <a:t>RS-232C</a:t>
            </a:r>
            <a:r>
              <a:rPr lang="zh-CN" altLang="en-US" dirty="0"/>
              <a:t>、</a:t>
            </a:r>
            <a:r>
              <a:rPr lang="en-US" altLang="zh-CN" dirty="0"/>
              <a:t>RS-422A</a:t>
            </a:r>
            <a:r>
              <a:rPr lang="zh-CN" altLang="en-US" dirty="0"/>
              <a:t>、</a:t>
            </a:r>
            <a:r>
              <a:rPr lang="en-US" altLang="zh-CN" dirty="0"/>
              <a:t>RS-485</a:t>
            </a:r>
            <a:r>
              <a:rPr lang="zh-CN" altLang="en-US" dirty="0" smtClean="0"/>
              <a:t>标准接口</a:t>
            </a:r>
            <a:r>
              <a:rPr lang="zh-CN" altLang="en-US" dirty="0"/>
              <a:t>进行串行数据传输</a:t>
            </a:r>
            <a:r>
              <a:rPr lang="zh-CN" altLang="en-US" dirty="0" smtClean="0"/>
              <a:t>。</a:t>
            </a:r>
            <a:endParaRPr lang="en-US" altLang="zh-CN" dirty="0" smtClean="0"/>
          </a:p>
          <a:p>
            <a:r>
              <a:rPr lang="en-US" altLang="zh-CN" dirty="0" smtClean="0">
                <a:solidFill>
                  <a:srgbClr val="9900FF"/>
                </a:solidFill>
              </a:rPr>
              <a:t>1. TTL</a:t>
            </a:r>
            <a:r>
              <a:rPr lang="zh-CN" altLang="en-US" dirty="0" smtClean="0">
                <a:solidFill>
                  <a:srgbClr val="9900FF"/>
                </a:solidFill>
              </a:rPr>
              <a:t>电平通信接口</a:t>
            </a:r>
            <a:endParaRPr lang="en-US" altLang="zh-CN" dirty="0" smtClean="0">
              <a:solidFill>
                <a:srgbClr val="9900FF"/>
              </a:solidFill>
            </a:endParaRPr>
          </a:p>
          <a:p>
            <a:r>
              <a:rPr lang="zh-CN" altLang="en-US" dirty="0" smtClean="0"/>
              <a:t>如果</a:t>
            </a:r>
            <a:r>
              <a:rPr lang="zh-CN" altLang="en-US" dirty="0"/>
              <a:t>两</a:t>
            </a:r>
            <a:r>
              <a:rPr lang="zh-CN" altLang="en-US" dirty="0" smtClean="0"/>
              <a:t>个</a:t>
            </a:r>
            <a:r>
              <a:rPr lang="en-US" altLang="zh-CN" dirty="0" smtClean="0"/>
              <a:t>51</a:t>
            </a:r>
            <a:r>
              <a:rPr lang="zh-CN" altLang="en-US" dirty="0"/>
              <a:t>单片机</a:t>
            </a:r>
            <a:r>
              <a:rPr lang="zh-CN" altLang="en-US" dirty="0" smtClean="0"/>
              <a:t>相距在</a:t>
            </a:r>
            <a:r>
              <a:rPr lang="en-US" altLang="zh-CN" dirty="0" smtClean="0"/>
              <a:t>1.5m</a:t>
            </a:r>
            <a:r>
              <a:rPr lang="zh-CN" altLang="en-US" dirty="0"/>
              <a:t>之内</a:t>
            </a:r>
            <a:r>
              <a:rPr lang="zh-CN" altLang="en-US" dirty="0" smtClean="0"/>
              <a:t>，其串行口</a:t>
            </a:r>
            <a:r>
              <a:rPr lang="zh-CN" altLang="en-US" dirty="0"/>
              <a:t>可</a:t>
            </a:r>
            <a:r>
              <a:rPr lang="zh-CN" altLang="en-US" dirty="0" smtClean="0"/>
              <a:t>直接相连。</a:t>
            </a:r>
            <a:endParaRPr lang="en-US" altLang="zh-CN" dirty="0" smtClean="0"/>
          </a:p>
          <a:p>
            <a:r>
              <a:rPr lang="zh-CN" altLang="en-US" dirty="0" smtClean="0">
                <a:solidFill>
                  <a:srgbClr val="0000FF"/>
                </a:solidFill>
              </a:rPr>
              <a:t>注意：</a:t>
            </a:r>
            <a:r>
              <a:rPr lang="zh-CN" altLang="en-US" dirty="0" smtClean="0"/>
              <a:t>甲</a:t>
            </a:r>
            <a:r>
              <a:rPr lang="zh-CN" altLang="en-US" dirty="0"/>
              <a:t>机的</a:t>
            </a:r>
            <a:r>
              <a:rPr lang="en-US" altLang="zh-CN" dirty="0" smtClean="0"/>
              <a:t>RXD</a:t>
            </a:r>
            <a:r>
              <a:rPr lang="zh-CN" altLang="en-US" dirty="0" smtClean="0"/>
              <a:t>与乙</a:t>
            </a:r>
            <a:r>
              <a:rPr lang="zh-CN" altLang="en-US" dirty="0"/>
              <a:t>机的</a:t>
            </a:r>
            <a:r>
              <a:rPr lang="en-US" altLang="zh-CN" dirty="0"/>
              <a:t>TXD</a:t>
            </a:r>
            <a:r>
              <a:rPr lang="zh-CN" altLang="en-US" dirty="0"/>
              <a:t>端相连，乙机的</a:t>
            </a:r>
            <a:r>
              <a:rPr lang="en-US" altLang="zh-CN" dirty="0"/>
              <a:t>RXD</a:t>
            </a:r>
            <a:r>
              <a:rPr lang="zh-CN" altLang="en-US" dirty="0"/>
              <a:t>与甲机的</a:t>
            </a:r>
            <a:r>
              <a:rPr lang="en-US" altLang="zh-CN" dirty="0"/>
              <a:t>TXD</a:t>
            </a:r>
            <a:r>
              <a:rPr lang="zh-CN" altLang="en-US" dirty="0"/>
              <a:t>端相连，从而</a:t>
            </a:r>
            <a:r>
              <a:rPr lang="zh-CN" altLang="en-US" dirty="0" smtClean="0"/>
              <a:t>直接用</a:t>
            </a:r>
            <a:r>
              <a:rPr lang="en-US" altLang="zh-CN" dirty="0"/>
              <a:t>TTL</a:t>
            </a:r>
            <a:r>
              <a:rPr lang="zh-CN" altLang="en-US" dirty="0"/>
              <a:t>电平传输方法来实现双机通信。</a:t>
            </a:r>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t>25</a:t>
            </a:fld>
            <a:endParaRPr lang="en-US" altLang="zh-CN" dirty="0">
              <a:solidFill>
                <a:srgbClr val="FFFF00"/>
              </a:solidFill>
            </a:endParaRPr>
          </a:p>
        </p:txBody>
      </p:sp>
    </p:spTree>
    <p:extLst>
      <p:ext uri="{BB962C8B-B14F-4D97-AF65-F5344CB8AC3E}">
        <p14:creationId xmlns:p14="http://schemas.microsoft.com/office/powerpoint/2010/main" val="3811349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r>
              <a:rPr lang="en-US" altLang="zh-CN" dirty="0">
                <a:solidFill>
                  <a:srgbClr val="9900FF"/>
                </a:solidFill>
              </a:rPr>
              <a:t>2</a:t>
            </a:r>
            <a:r>
              <a:rPr lang="zh-CN" altLang="en-US" dirty="0">
                <a:solidFill>
                  <a:srgbClr val="9900FF"/>
                </a:solidFill>
              </a:rPr>
              <a:t>．</a:t>
            </a:r>
            <a:r>
              <a:rPr lang="en-US" altLang="zh-CN" dirty="0">
                <a:solidFill>
                  <a:srgbClr val="9900FF"/>
                </a:solidFill>
              </a:rPr>
              <a:t>RS-232C</a:t>
            </a:r>
            <a:r>
              <a:rPr lang="zh-CN" altLang="en-US" dirty="0">
                <a:solidFill>
                  <a:srgbClr val="9900FF"/>
                </a:solidFill>
              </a:rPr>
              <a:t>双机通信接口</a:t>
            </a:r>
          </a:p>
        </p:txBody>
      </p:sp>
      <p:sp>
        <p:nvSpPr>
          <p:cNvPr id="3" name="内容占位符 2"/>
          <p:cNvSpPr>
            <a:spLocks noGrp="1"/>
          </p:cNvSpPr>
          <p:nvPr>
            <p:ph idx="1"/>
          </p:nvPr>
        </p:nvSpPr>
        <p:spPr/>
        <p:txBody>
          <a:bodyPr/>
          <a:lstStyle/>
          <a:p>
            <a:r>
              <a:rPr lang="en-US" altLang="zh-CN" dirty="0"/>
              <a:t>RS-232C</a:t>
            </a:r>
            <a:r>
              <a:rPr lang="zh-CN" altLang="en-US" dirty="0" smtClean="0"/>
              <a:t>标准规定，</a:t>
            </a:r>
            <a:r>
              <a:rPr lang="zh-CN" altLang="en-US" dirty="0"/>
              <a:t>电缆长度限定</a:t>
            </a:r>
            <a:r>
              <a:rPr lang="zh-CN" altLang="en-US" dirty="0" smtClean="0"/>
              <a:t>在</a:t>
            </a:r>
            <a:r>
              <a:rPr lang="en-US" altLang="zh-CN" dirty="0" smtClean="0"/>
              <a:t>15m</a:t>
            </a:r>
            <a:r>
              <a:rPr lang="zh-CN" altLang="en-US" dirty="0" smtClean="0"/>
              <a:t>左右，最高数传速率为</a:t>
            </a:r>
            <a:r>
              <a:rPr lang="en-US" altLang="zh-CN" dirty="0"/>
              <a:t>20kb/s</a:t>
            </a:r>
            <a:r>
              <a:rPr lang="zh-CN" altLang="en-US" dirty="0" smtClean="0"/>
              <a:t>。可以</a:t>
            </a:r>
            <a:r>
              <a:rPr lang="zh-CN" altLang="en-US" dirty="0"/>
              <a:t>覆盖</a:t>
            </a:r>
            <a:r>
              <a:rPr lang="zh-CN" altLang="en-US" dirty="0" smtClean="0"/>
              <a:t>个人计算机使用的</a:t>
            </a:r>
            <a:r>
              <a:rPr lang="en-US" altLang="zh-CN" dirty="0"/>
              <a:t>50</a:t>
            </a:r>
            <a:r>
              <a:rPr lang="zh-CN" altLang="en-US" dirty="0"/>
              <a:t>～</a:t>
            </a:r>
            <a:r>
              <a:rPr lang="en-US" altLang="zh-CN" dirty="0"/>
              <a:t>9600 </a:t>
            </a:r>
            <a:r>
              <a:rPr lang="en-US" altLang="zh-CN" dirty="0" smtClean="0"/>
              <a:t>b/s</a:t>
            </a:r>
            <a:r>
              <a:rPr lang="zh-CN" altLang="en-US" dirty="0" smtClean="0"/>
              <a:t>范围。</a:t>
            </a:r>
            <a:r>
              <a:rPr lang="zh-CN" altLang="en-US" dirty="0"/>
              <a:t>传送的</a:t>
            </a:r>
            <a:r>
              <a:rPr lang="zh-CN" altLang="en-US" dirty="0" smtClean="0"/>
              <a:t>数字量采用负逻辑。</a:t>
            </a:r>
            <a:r>
              <a:rPr lang="zh-CN" altLang="en-US" dirty="0"/>
              <a:t>其中，</a:t>
            </a:r>
            <a:r>
              <a:rPr lang="zh-CN" altLang="en-US" dirty="0" smtClean="0"/>
              <a:t>逻辑“</a:t>
            </a:r>
            <a:r>
              <a:rPr lang="en-US" altLang="zh-CN" dirty="0" smtClean="0"/>
              <a:t>1”</a:t>
            </a:r>
            <a:r>
              <a:rPr lang="zh-CN" altLang="en-US" dirty="0"/>
              <a:t>：</a:t>
            </a:r>
            <a:r>
              <a:rPr lang="en-US" altLang="zh-CN" dirty="0"/>
              <a:t>-</a:t>
            </a:r>
            <a:r>
              <a:rPr lang="en-US" altLang="zh-CN" dirty="0" smtClean="0"/>
              <a:t>3V~-15V</a:t>
            </a:r>
            <a:r>
              <a:rPr lang="en-US" altLang="zh-CN" dirty="0"/>
              <a:t>:</a:t>
            </a:r>
            <a:r>
              <a:rPr lang="zh-CN" altLang="en-US" dirty="0"/>
              <a:t>逻辑</a:t>
            </a:r>
            <a:r>
              <a:rPr lang="zh-CN" altLang="en-US" dirty="0" smtClean="0"/>
              <a:t>“</a:t>
            </a:r>
            <a:r>
              <a:rPr lang="en-US" altLang="zh-CN" dirty="0" smtClean="0"/>
              <a:t>0”</a:t>
            </a:r>
            <a:r>
              <a:rPr lang="zh-CN" altLang="en-US" dirty="0"/>
              <a:t>：</a:t>
            </a:r>
            <a:r>
              <a:rPr lang="en-US" altLang="zh-CN" dirty="0"/>
              <a:t>+</a:t>
            </a:r>
            <a:r>
              <a:rPr lang="en-US" altLang="zh-CN" dirty="0" smtClean="0"/>
              <a:t>3V~+</a:t>
            </a:r>
            <a:r>
              <a:rPr lang="en-US" altLang="zh-CN" dirty="0"/>
              <a:t>15V</a:t>
            </a:r>
            <a:r>
              <a:rPr lang="zh-CN" altLang="en-US" dirty="0" smtClean="0"/>
              <a:t>。</a:t>
            </a:r>
            <a:endParaRPr lang="en-US" altLang="zh-CN" dirty="0" smtClean="0"/>
          </a:p>
          <a:p>
            <a:pPr lvl="0"/>
            <a:r>
              <a:rPr lang="zh-CN" altLang="en-US" dirty="0">
                <a:solidFill>
                  <a:srgbClr val="000000"/>
                </a:solidFill>
              </a:rPr>
              <a:t>由于单片机的引脚为</a:t>
            </a:r>
            <a:r>
              <a:rPr lang="en-US" altLang="zh-CN" dirty="0">
                <a:solidFill>
                  <a:srgbClr val="000000"/>
                </a:solidFill>
              </a:rPr>
              <a:t>TTL</a:t>
            </a:r>
            <a:r>
              <a:rPr lang="zh-CN" altLang="en-US" dirty="0">
                <a:solidFill>
                  <a:srgbClr val="000000"/>
                </a:solidFill>
              </a:rPr>
              <a:t>电平，与</a:t>
            </a:r>
            <a:r>
              <a:rPr lang="en-US" altLang="zh-CN" dirty="0">
                <a:solidFill>
                  <a:srgbClr val="000000"/>
                </a:solidFill>
              </a:rPr>
              <a:t>RS-232C</a:t>
            </a:r>
            <a:r>
              <a:rPr lang="zh-CN" altLang="en-US" dirty="0">
                <a:solidFill>
                  <a:srgbClr val="000000"/>
                </a:solidFill>
              </a:rPr>
              <a:t>标准的电平不兼容，所以要进行</a:t>
            </a:r>
            <a:r>
              <a:rPr lang="en-US" altLang="zh-CN" dirty="0">
                <a:solidFill>
                  <a:srgbClr val="000000"/>
                </a:solidFill>
              </a:rPr>
              <a:t>TTL</a:t>
            </a:r>
            <a:r>
              <a:rPr lang="zh-CN" altLang="en-US" dirty="0">
                <a:solidFill>
                  <a:srgbClr val="000000"/>
                </a:solidFill>
              </a:rPr>
              <a:t>电平与</a:t>
            </a:r>
            <a:r>
              <a:rPr lang="en-US" altLang="zh-CN" dirty="0">
                <a:solidFill>
                  <a:srgbClr val="000000"/>
                </a:solidFill>
              </a:rPr>
              <a:t>RS-232C</a:t>
            </a:r>
            <a:r>
              <a:rPr lang="zh-CN" altLang="en-US" dirty="0">
                <a:solidFill>
                  <a:srgbClr val="000000"/>
                </a:solidFill>
              </a:rPr>
              <a:t>电平之间的转换。常</a:t>
            </a:r>
            <a:r>
              <a:rPr lang="zh-CN" altLang="en-US" dirty="0">
                <a:solidFill>
                  <a:srgbClr val="0000FF"/>
                </a:solidFill>
              </a:rPr>
              <a:t>采用电路芯片</a:t>
            </a:r>
            <a:r>
              <a:rPr lang="en-US" altLang="zh-CN" dirty="0">
                <a:solidFill>
                  <a:srgbClr val="0000FF"/>
                </a:solidFill>
              </a:rPr>
              <a:t>MAX232A</a:t>
            </a:r>
            <a:r>
              <a:rPr lang="zh-CN" altLang="en-US" dirty="0">
                <a:solidFill>
                  <a:srgbClr val="0000FF"/>
                </a:solidFill>
              </a:rPr>
              <a:t>来实现它们之间的转换</a:t>
            </a:r>
            <a:r>
              <a:rPr lang="zh-CN" altLang="en-US" dirty="0" smtClean="0">
                <a:solidFill>
                  <a:srgbClr val="000000"/>
                </a:solidFill>
              </a:rPr>
              <a:t>。</a:t>
            </a:r>
            <a:endParaRPr lang="en-US" altLang="zh-CN" dirty="0" smtClean="0">
              <a:solidFill>
                <a:srgbClr val="000000"/>
              </a:solidFill>
            </a:endParaRPr>
          </a:p>
          <a:p>
            <a:pPr lvl="0"/>
            <a:r>
              <a:rPr lang="en-US" altLang="zh-CN" dirty="0" smtClean="0">
                <a:solidFill>
                  <a:srgbClr val="000000"/>
                </a:solidFill>
              </a:rPr>
              <a:t>MAX232A</a:t>
            </a:r>
            <a:r>
              <a:rPr lang="zh-CN" altLang="en-US" dirty="0">
                <a:solidFill>
                  <a:srgbClr val="000000"/>
                </a:solidFill>
              </a:rPr>
              <a:t>芯片</a:t>
            </a:r>
            <a:r>
              <a:rPr lang="en-US" altLang="zh-CN" dirty="0">
                <a:solidFill>
                  <a:srgbClr val="000000"/>
                </a:solidFill>
              </a:rPr>
              <a:t>|</a:t>
            </a:r>
            <a:r>
              <a:rPr lang="zh-CN" altLang="en-US" dirty="0">
                <a:solidFill>
                  <a:srgbClr val="000000"/>
                </a:solidFill>
              </a:rPr>
              <a:t>的引脚</a:t>
            </a:r>
            <a:r>
              <a:rPr lang="zh-CN" altLang="en-US" dirty="0" smtClean="0">
                <a:solidFill>
                  <a:srgbClr val="000000"/>
                </a:solidFill>
              </a:rPr>
              <a:t>如图</a:t>
            </a:r>
            <a:r>
              <a:rPr lang="en-US" altLang="zh-CN" dirty="0" smtClean="0">
                <a:solidFill>
                  <a:srgbClr val="000000"/>
                </a:solidFill>
              </a:rPr>
              <a:t>7-9</a:t>
            </a:r>
            <a:r>
              <a:rPr lang="zh-CN" altLang="en-US" dirty="0" smtClean="0">
                <a:solidFill>
                  <a:srgbClr val="000000"/>
                </a:solidFill>
              </a:rPr>
              <a:t>所示。</a:t>
            </a:r>
            <a:endParaRPr lang="en-US" altLang="zh-CN" dirty="0" smtClean="0">
              <a:solidFill>
                <a:srgbClr val="000000"/>
              </a:solidFill>
            </a:endParaRPr>
          </a:p>
          <a:p>
            <a:pPr lvl="0" indent="0">
              <a:spcBef>
                <a:spcPts val="0"/>
              </a:spcBef>
            </a:pPr>
            <a:r>
              <a:rPr lang="zh-CN" altLang="en-US" dirty="0" smtClean="0">
                <a:solidFill>
                  <a:srgbClr val="000000"/>
                </a:solidFill>
              </a:rPr>
              <a:t>        由于</a:t>
            </a:r>
            <a:r>
              <a:rPr lang="zh-CN" altLang="en-US" dirty="0">
                <a:solidFill>
                  <a:srgbClr val="000000"/>
                </a:solidFill>
              </a:rPr>
              <a:t>芯片内部有自升压的电平倍增电路</a:t>
            </a:r>
            <a:r>
              <a:rPr lang="zh-CN" altLang="en-US" dirty="0" smtClean="0">
                <a:solidFill>
                  <a:srgbClr val="000000"/>
                </a:solidFill>
              </a:rPr>
              <a:t>，将</a:t>
            </a:r>
            <a:r>
              <a:rPr lang="en-US" altLang="zh-CN" dirty="0">
                <a:solidFill>
                  <a:srgbClr val="000000"/>
                </a:solidFill>
              </a:rPr>
              <a:t>+5v</a:t>
            </a:r>
            <a:r>
              <a:rPr lang="zh-CN" altLang="en-US" dirty="0">
                <a:solidFill>
                  <a:srgbClr val="000000"/>
                </a:solidFill>
              </a:rPr>
              <a:t>转换成</a:t>
            </a:r>
            <a:r>
              <a:rPr lang="en-US" altLang="zh-CN" dirty="0">
                <a:solidFill>
                  <a:srgbClr val="000000"/>
                </a:solidFill>
              </a:rPr>
              <a:t>-10V—+10V</a:t>
            </a:r>
            <a:r>
              <a:rPr lang="zh-CN" altLang="en-US" dirty="0">
                <a:solidFill>
                  <a:srgbClr val="000000"/>
                </a:solidFill>
              </a:rPr>
              <a:t>。满足</a:t>
            </a:r>
            <a:r>
              <a:rPr lang="en-US" altLang="zh-CN" dirty="0" smtClean="0">
                <a:solidFill>
                  <a:srgbClr val="000000"/>
                </a:solidFill>
              </a:rPr>
              <a:t>RS-232C</a:t>
            </a:r>
            <a:r>
              <a:rPr lang="zh-CN" altLang="en-US" dirty="0" smtClean="0">
                <a:solidFill>
                  <a:srgbClr val="000000"/>
                </a:solidFill>
              </a:rPr>
              <a:t>标准对</a:t>
            </a:r>
            <a:r>
              <a:rPr lang="zh-CN" altLang="en-US" dirty="0">
                <a:solidFill>
                  <a:srgbClr val="000000"/>
                </a:solidFill>
              </a:rPr>
              <a:t>逻辑“</a:t>
            </a:r>
            <a:r>
              <a:rPr lang="en-US" altLang="zh-CN" dirty="0">
                <a:solidFill>
                  <a:srgbClr val="000000"/>
                </a:solidFill>
              </a:rPr>
              <a:t>1”</a:t>
            </a:r>
            <a:r>
              <a:rPr lang="zh-CN" altLang="en-US" dirty="0">
                <a:solidFill>
                  <a:srgbClr val="000000"/>
                </a:solidFill>
              </a:rPr>
              <a:t>和逻辑“</a:t>
            </a:r>
            <a:r>
              <a:rPr lang="en-US" altLang="zh-CN" dirty="0">
                <a:solidFill>
                  <a:srgbClr val="000000"/>
                </a:solidFill>
              </a:rPr>
              <a:t>0”</a:t>
            </a:r>
            <a:r>
              <a:rPr lang="zh-CN" altLang="en-US" dirty="0">
                <a:solidFill>
                  <a:srgbClr val="000000"/>
                </a:solidFill>
              </a:rPr>
              <a:t>的电平要求。</a:t>
            </a:r>
          </a:p>
          <a:p>
            <a:pPr lvl="0" indent="0">
              <a:spcBef>
                <a:spcPts val="0"/>
              </a:spcBef>
            </a:pPr>
            <a:r>
              <a:rPr lang="zh-CN" altLang="en-US" dirty="0" smtClean="0">
                <a:solidFill>
                  <a:srgbClr val="000000"/>
                </a:solidFill>
              </a:rPr>
              <a:t>        芯片工作</a:t>
            </a:r>
            <a:r>
              <a:rPr lang="zh-CN" altLang="en-US" dirty="0">
                <a:solidFill>
                  <a:srgbClr val="000000"/>
                </a:solidFill>
              </a:rPr>
              <a:t>时仅需单一的</a:t>
            </a:r>
            <a:r>
              <a:rPr lang="en-US" altLang="zh-CN" dirty="0">
                <a:solidFill>
                  <a:srgbClr val="000000"/>
                </a:solidFill>
              </a:rPr>
              <a:t>+5v</a:t>
            </a:r>
            <a:r>
              <a:rPr lang="zh-CN" altLang="en-US" dirty="0">
                <a:solidFill>
                  <a:srgbClr val="000000"/>
                </a:solidFill>
              </a:rPr>
              <a:t>电源</a:t>
            </a:r>
            <a:r>
              <a:rPr lang="zh-CN" altLang="en-US" dirty="0" smtClean="0">
                <a:solidFill>
                  <a:srgbClr val="000000"/>
                </a:solidFill>
              </a:rPr>
              <a:t>。片</a:t>
            </a:r>
            <a:r>
              <a:rPr lang="zh-CN" altLang="en-US" dirty="0">
                <a:solidFill>
                  <a:srgbClr val="000000"/>
                </a:solidFill>
              </a:rPr>
              <a:t>内有</a:t>
            </a:r>
            <a:r>
              <a:rPr lang="en-US" altLang="zh-CN" dirty="0" smtClean="0">
                <a:solidFill>
                  <a:srgbClr val="000000"/>
                </a:solidFill>
              </a:rPr>
              <a:t>2</a:t>
            </a:r>
            <a:r>
              <a:rPr lang="zh-CN" altLang="en-US" dirty="0" smtClean="0">
                <a:solidFill>
                  <a:srgbClr val="000000"/>
                </a:solidFill>
              </a:rPr>
              <a:t>个</a:t>
            </a:r>
            <a:r>
              <a:rPr lang="zh-CN" altLang="en-US" dirty="0">
                <a:solidFill>
                  <a:srgbClr val="000000"/>
                </a:solidFill>
              </a:rPr>
              <a:t>发送器，</a:t>
            </a:r>
            <a:r>
              <a:rPr lang="en-US" altLang="zh-CN" dirty="0">
                <a:solidFill>
                  <a:srgbClr val="000000"/>
                </a:solidFill>
              </a:rPr>
              <a:t>2</a:t>
            </a:r>
            <a:r>
              <a:rPr lang="zh-CN" altLang="en-US" dirty="0">
                <a:solidFill>
                  <a:srgbClr val="000000"/>
                </a:solidFill>
              </a:rPr>
              <a:t>个接收器</a:t>
            </a:r>
            <a:r>
              <a:rPr lang="zh-CN" altLang="en-US" dirty="0" smtClean="0">
                <a:solidFill>
                  <a:srgbClr val="000000"/>
                </a:solidFill>
              </a:rPr>
              <a:t>，有</a:t>
            </a:r>
            <a:r>
              <a:rPr lang="en-US" altLang="zh-CN" dirty="0">
                <a:solidFill>
                  <a:srgbClr val="000000"/>
                </a:solidFill>
              </a:rPr>
              <a:t>TTL</a:t>
            </a:r>
            <a:r>
              <a:rPr lang="zh-CN" altLang="en-US" dirty="0">
                <a:solidFill>
                  <a:srgbClr val="000000"/>
                </a:solidFill>
              </a:rPr>
              <a:t>信号</a:t>
            </a:r>
            <a:r>
              <a:rPr lang="zh-CN" altLang="en-US" dirty="0" smtClean="0">
                <a:solidFill>
                  <a:srgbClr val="000000"/>
                </a:solidFill>
              </a:rPr>
              <a:t>输入</a:t>
            </a:r>
            <a:r>
              <a:rPr lang="en-US" altLang="zh-CN" dirty="0" smtClean="0">
                <a:solidFill>
                  <a:srgbClr val="000000"/>
                </a:solidFill>
              </a:rPr>
              <a:t>RS-232</a:t>
            </a:r>
            <a:r>
              <a:rPr lang="zh-CN" altLang="en-US" dirty="0" smtClean="0">
                <a:solidFill>
                  <a:srgbClr val="000000"/>
                </a:solidFill>
              </a:rPr>
              <a:t>输出</a:t>
            </a:r>
            <a:r>
              <a:rPr lang="zh-CN" altLang="en-US" dirty="0">
                <a:solidFill>
                  <a:srgbClr val="000000"/>
                </a:solidFill>
              </a:rPr>
              <a:t>的</a:t>
            </a:r>
            <a:r>
              <a:rPr lang="zh-CN" altLang="en-US" dirty="0" smtClean="0">
                <a:solidFill>
                  <a:srgbClr val="000000"/>
                </a:solidFill>
              </a:rPr>
              <a:t>功能，</a:t>
            </a:r>
            <a:r>
              <a:rPr lang="en-US" altLang="zh-CN" dirty="0" smtClean="0">
                <a:solidFill>
                  <a:srgbClr val="000000"/>
                </a:solidFill>
              </a:rPr>
              <a:t>RS-232C</a:t>
            </a:r>
            <a:r>
              <a:rPr lang="zh-CN" altLang="en-US" dirty="0" smtClean="0">
                <a:solidFill>
                  <a:srgbClr val="000000"/>
                </a:solidFill>
              </a:rPr>
              <a:t>输入</a:t>
            </a:r>
            <a:r>
              <a:rPr lang="en-US" altLang="zh-CN" dirty="0" smtClean="0">
                <a:solidFill>
                  <a:srgbClr val="000000"/>
                </a:solidFill>
              </a:rPr>
              <a:t>TTL</a:t>
            </a:r>
            <a:r>
              <a:rPr lang="zh-CN" altLang="en-US" dirty="0">
                <a:solidFill>
                  <a:srgbClr val="000000"/>
                </a:solidFill>
              </a:rPr>
              <a:t>输出的功能。</a:t>
            </a:r>
          </a:p>
          <a:p>
            <a:pPr lvl="0"/>
            <a:endParaRPr lang="en-US" altLang="zh-CN" dirty="0" smtClean="0">
              <a:solidFill>
                <a:srgbClr val="000000"/>
              </a:solidFill>
            </a:endParaRPr>
          </a:p>
          <a:p>
            <a:pPr lvl="0"/>
            <a:endParaRPr lang="en-US" altLang="zh-CN" dirty="0">
              <a:solidFill>
                <a:srgbClr val="000000"/>
              </a:solidFill>
            </a:endParaRPr>
          </a:p>
          <a:p>
            <a:endParaRPr lang="en-US" altLang="zh-CN" dirty="0" smtClean="0"/>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26</a:t>
            </a:fld>
            <a:endParaRPr lang="en-US" altLang="zh-CN" dirty="0">
              <a:solidFill>
                <a:srgbClr val="FFFF00"/>
              </a:solidFill>
            </a:endParaRPr>
          </a:p>
        </p:txBody>
      </p:sp>
    </p:spTree>
    <p:extLst>
      <p:ext uri="{BB962C8B-B14F-4D97-AF65-F5344CB8AC3E}">
        <p14:creationId xmlns:p14="http://schemas.microsoft.com/office/powerpoint/2010/main" val="2882159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5414" y="116632"/>
            <a:ext cx="7673975" cy="609600"/>
          </a:xfrm>
        </p:spPr>
        <p:txBody>
          <a:bodyPr/>
          <a:lstStyle/>
          <a:p>
            <a:r>
              <a:rPr lang="zh-CN" altLang="en-US" sz="2400" dirty="0" smtClean="0">
                <a:solidFill>
                  <a:srgbClr val="000000"/>
                </a:solidFill>
                <a:latin typeface="Times New Roman"/>
                <a:cs typeface="+mn-cs"/>
              </a:rPr>
              <a:t>           图</a:t>
            </a:r>
            <a:r>
              <a:rPr lang="en-US" altLang="zh-CN" sz="2400" dirty="0" smtClean="0">
                <a:solidFill>
                  <a:srgbClr val="000000"/>
                </a:solidFill>
                <a:latin typeface="Times New Roman"/>
                <a:cs typeface="+mn-cs"/>
              </a:rPr>
              <a:t>7-9    </a:t>
            </a:r>
            <a:r>
              <a:rPr lang="zh-CN" altLang="en-US" sz="2400" dirty="0" smtClean="0">
                <a:solidFill>
                  <a:srgbClr val="000000"/>
                </a:solidFill>
                <a:latin typeface="Times New Roman"/>
                <a:cs typeface="+mn-cs"/>
              </a:rPr>
              <a:t>引脚、内部</a:t>
            </a:r>
            <a:r>
              <a:rPr lang="zh-CN" altLang="en-US" sz="2400" dirty="0">
                <a:solidFill>
                  <a:srgbClr val="000000"/>
                </a:solidFill>
                <a:latin typeface="Times New Roman"/>
                <a:cs typeface="+mn-cs"/>
              </a:rPr>
              <a:t>结构及外部</a:t>
            </a:r>
            <a:r>
              <a:rPr lang="zh-CN" altLang="en-US" sz="2400" dirty="0" smtClean="0">
                <a:solidFill>
                  <a:srgbClr val="000000"/>
                </a:solidFill>
                <a:latin typeface="Times New Roman"/>
                <a:cs typeface="+mn-cs"/>
              </a:rPr>
              <a:t>元件</a:t>
            </a:r>
            <a:endParaRPr lang="zh-CN" altLang="en-US" dirty="0">
              <a:solidFill>
                <a:srgbClr val="990000"/>
              </a:solidFill>
            </a:endParaRPr>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通信协议</a:t>
            </a:r>
            <a:r>
              <a:rPr lang="zh-CN" altLang="en-US" dirty="0"/>
              <a:t>是指通信双方的一种约定。约定包括对数据格式</a:t>
            </a:r>
            <a:r>
              <a:rPr lang="zh-CN" altLang="en-US" dirty="0" smtClean="0"/>
              <a:t>、同步方式</a:t>
            </a:r>
            <a:r>
              <a:rPr lang="zh-CN" altLang="en-US" dirty="0"/>
              <a:t>、传送速度</a:t>
            </a:r>
            <a:r>
              <a:rPr lang="zh-CN" altLang="en-US" dirty="0" smtClean="0"/>
              <a:t>、传送</a:t>
            </a:r>
            <a:r>
              <a:rPr lang="zh-CN" altLang="en-US" dirty="0"/>
              <a:t>步骤</a:t>
            </a:r>
            <a:r>
              <a:rPr lang="zh-CN" altLang="en-US" dirty="0" smtClean="0"/>
              <a:t>、检查纠错</a:t>
            </a:r>
            <a:r>
              <a:rPr lang="zh-CN" altLang="en-US" dirty="0"/>
              <a:t>方式以及控制字符定义等问题做出</a:t>
            </a:r>
            <a:r>
              <a:rPr lang="zh-CN" altLang="en-US" dirty="0" smtClean="0"/>
              <a:t>统一规定，</a:t>
            </a:r>
            <a:r>
              <a:rPr lang="zh-CN" altLang="en-US" dirty="0"/>
              <a:t>通信双方</a:t>
            </a:r>
            <a:r>
              <a:rPr lang="zh-CN" altLang="en-US" dirty="0" smtClean="0"/>
              <a:t>必须共同</a:t>
            </a:r>
            <a:r>
              <a:rPr lang="zh-CN" altLang="en-US" dirty="0"/>
              <a:t>遵守。</a:t>
            </a:r>
            <a:endParaRPr lang="en-US" altLang="zh-CN" dirty="0" smtClean="0"/>
          </a:p>
          <a:p>
            <a:r>
              <a:rPr lang="zh-CN" altLang="en-US" dirty="0" smtClean="0"/>
              <a:t>如果</a:t>
            </a:r>
            <a:r>
              <a:rPr lang="zh-CN" altLang="en-US" dirty="0"/>
              <a:t>双机通信距离在</a:t>
            </a:r>
            <a:r>
              <a:rPr lang="en-US" altLang="zh-CN" dirty="0"/>
              <a:t>1.5~30m</a:t>
            </a:r>
            <a:r>
              <a:rPr lang="zh-CN" altLang="en-US" dirty="0"/>
              <a:t>，可利用</a:t>
            </a:r>
            <a:r>
              <a:rPr lang="en-US" altLang="zh-CN" dirty="0"/>
              <a:t>RS-232C</a:t>
            </a:r>
            <a:r>
              <a:rPr lang="zh-CN" altLang="en-US" dirty="0"/>
              <a:t>标准接口实现点对点的双机</a:t>
            </a:r>
            <a:r>
              <a:rPr lang="zh-CN" altLang="en-US" dirty="0" smtClean="0"/>
              <a:t>通信。</a:t>
            </a:r>
            <a:endParaRPr lang="zh-CN" altLang="en-US" dirty="0"/>
          </a:p>
          <a:p>
            <a:endParaRPr lang="zh-CN" altLang="en-US" dirty="0"/>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27</a:t>
            </a:fld>
            <a:endParaRPr lang="en-US" altLang="zh-CN" dirty="0">
              <a:solidFill>
                <a:srgbClr val="FFFF00"/>
              </a:solidFill>
            </a:endParaRPr>
          </a:p>
        </p:txBody>
      </p:sp>
      <p:pic>
        <p:nvPicPr>
          <p:cNvPr id="3074"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411760" y="692696"/>
            <a:ext cx="5976664"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p:cNvPicPr>
            <a:picLocks noChangeAspect="1"/>
          </p:cNvPicPr>
          <p:nvPr/>
        </p:nvPicPr>
        <p:blipFill>
          <a:blip r:embed="rId3"/>
          <a:stretch>
            <a:fillRect/>
          </a:stretch>
        </p:blipFill>
        <p:spPr>
          <a:xfrm>
            <a:off x="761" y="726232"/>
            <a:ext cx="2338991" cy="3926904"/>
          </a:xfrm>
          <a:prstGeom prst="rect">
            <a:avLst/>
          </a:prstGeom>
        </p:spPr>
      </p:pic>
    </p:spTree>
    <p:extLst>
      <p:ext uri="{BB962C8B-B14F-4D97-AF65-F5344CB8AC3E}">
        <p14:creationId xmlns:p14="http://schemas.microsoft.com/office/powerpoint/2010/main" val="2882159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76672"/>
            <a:ext cx="8568951" cy="609600"/>
          </a:xfrm>
        </p:spPr>
        <p:txBody>
          <a:bodyPr/>
          <a:lstStyle/>
          <a:p>
            <a:r>
              <a:rPr lang="zh-CN" altLang="en-US" dirty="0">
                <a:solidFill>
                  <a:srgbClr val="990000"/>
                </a:solidFill>
              </a:rPr>
              <a:t>图</a:t>
            </a:r>
            <a:r>
              <a:rPr lang="en-US" altLang="zh-CN" dirty="0" smtClean="0">
                <a:solidFill>
                  <a:srgbClr val="990000"/>
                </a:solidFill>
              </a:rPr>
              <a:t>7-10 RS-232C</a:t>
            </a:r>
            <a:r>
              <a:rPr lang="zh-CN" altLang="en-US" dirty="0" smtClean="0">
                <a:solidFill>
                  <a:srgbClr val="990000"/>
                </a:solidFill>
              </a:rPr>
              <a:t>接口的</a:t>
            </a:r>
            <a:r>
              <a:rPr lang="zh-CN" altLang="en-US" dirty="0">
                <a:solidFill>
                  <a:srgbClr val="990000"/>
                </a:solidFill>
              </a:rPr>
              <a:t>双机</a:t>
            </a:r>
            <a:r>
              <a:rPr lang="zh-CN" altLang="en-US" dirty="0" smtClean="0">
                <a:solidFill>
                  <a:srgbClr val="990000"/>
                </a:solidFill>
              </a:rPr>
              <a:t>通信接口电路</a:t>
            </a:r>
            <a:endParaRPr lang="zh-CN" altLang="en-US" dirty="0">
              <a:solidFill>
                <a:srgbClr val="990000"/>
              </a:solidFill>
            </a:endParaRPr>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fld id="{F35057B3-CAC6-424C-81AA-830C2251E6C1}" type="slidenum">
              <a:rPr lang="en-US" altLang="zh-CN" smtClean="0">
                <a:solidFill>
                  <a:srgbClr val="FFFF00"/>
                </a:solidFill>
              </a:rPr>
              <a:t>28</a:t>
            </a:fld>
            <a:endParaRPr lang="en-US" altLang="zh-CN" dirty="0">
              <a:solidFill>
                <a:srgbClr val="FFFF00"/>
              </a:solidFill>
            </a:endParaRPr>
          </a:p>
        </p:txBody>
      </p:sp>
      <p:pic>
        <p:nvPicPr>
          <p:cNvPr id="1026"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95536" y="1052736"/>
            <a:ext cx="8496943"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4104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r>
              <a:rPr lang="en-US" altLang="zh-CN" dirty="0" smtClean="0">
                <a:solidFill>
                  <a:srgbClr val="990000"/>
                </a:solidFill>
              </a:rPr>
              <a:t>7.4.2 </a:t>
            </a:r>
            <a:r>
              <a:rPr lang="zh-CN" altLang="en-US" dirty="0" smtClean="0">
                <a:solidFill>
                  <a:srgbClr val="990000"/>
                </a:solidFill>
              </a:rPr>
              <a:t>双机通信的</a:t>
            </a:r>
            <a:r>
              <a:rPr lang="zh-CN" altLang="en-US" dirty="0">
                <a:solidFill>
                  <a:srgbClr val="990000"/>
                </a:solidFill>
              </a:rPr>
              <a:t>应用设计实例</a:t>
            </a:r>
          </a:p>
        </p:txBody>
      </p:sp>
      <p:sp>
        <p:nvSpPr>
          <p:cNvPr id="3" name="内容占位符 2"/>
          <p:cNvSpPr>
            <a:spLocks noGrp="1"/>
          </p:cNvSpPr>
          <p:nvPr>
            <p:ph idx="1"/>
          </p:nvPr>
        </p:nvSpPr>
        <p:spPr/>
        <p:txBody>
          <a:bodyPr/>
          <a:lstStyle/>
          <a:p>
            <a:r>
              <a:rPr lang="zh-CN" altLang="en-US" dirty="0" smtClean="0">
                <a:solidFill>
                  <a:srgbClr val="0000FF"/>
                </a:solidFill>
              </a:rPr>
              <a:t>例</a:t>
            </a:r>
            <a:r>
              <a:rPr lang="en-US" altLang="zh-CN" dirty="0" smtClean="0">
                <a:solidFill>
                  <a:srgbClr val="0000FF"/>
                </a:solidFill>
              </a:rPr>
              <a:t>7-1  </a:t>
            </a:r>
            <a:r>
              <a:rPr lang="zh-CN" altLang="en-US" dirty="0" smtClean="0"/>
              <a:t>单片机</a:t>
            </a:r>
            <a:r>
              <a:rPr lang="zh-CN" altLang="en-US" dirty="0"/>
              <a:t>双</a:t>
            </a:r>
            <a:r>
              <a:rPr lang="zh-CN" altLang="en-US" dirty="0" smtClean="0"/>
              <a:t>机采用方式</a:t>
            </a:r>
            <a:r>
              <a:rPr lang="en-US" altLang="zh-CN" dirty="0"/>
              <a:t>1</a:t>
            </a:r>
            <a:r>
              <a:rPr lang="zh-CN" altLang="en-US" dirty="0" smtClean="0"/>
              <a:t>串行通信如图</a:t>
            </a:r>
            <a:r>
              <a:rPr lang="en-US" altLang="zh-CN" dirty="0" smtClean="0"/>
              <a:t>7-11</a:t>
            </a:r>
            <a:r>
              <a:rPr lang="zh-CN" altLang="en-US" dirty="0" smtClean="0"/>
              <a:t>。甲机</a:t>
            </a:r>
            <a:r>
              <a:rPr lang="en-US" altLang="zh-CN" dirty="0" smtClean="0"/>
              <a:t>P1</a:t>
            </a:r>
            <a:r>
              <a:rPr lang="zh-CN" altLang="en-US" dirty="0" smtClean="0"/>
              <a:t>口接</a:t>
            </a:r>
            <a:r>
              <a:rPr lang="en-US" altLang="zh-CN" dirty="0"/>
              <a:t>8</a:t>
            </a:r>
            <a:r>
              <a:rPr lang="zh-CN" altLang="en-US" dirty="0"/>
              <a:t>个</a:t>
            </a:r>
            <a:r>
              <a:rPr lang="zh-CN" altLang="en-US" dirty="0" smtClean="0"/>
              <a:t>开关</a:t>
            </a:r>
            <a:r>
              <a:rPr lang="en-US" altLang="zh-CN" dirty="0" smtClean="0"/>
              <a:t>K</a:t>
            </a:r>
            <a:r>
              <a:rPr lang="zh-CN" altLang="en-US" dirty="0" smtClean="0"/>
              <a:t>，乙机</a:t>
            </a:r>
            <a:r>
              <a:rPr lang="en-US" altLang="zh-CN" dirty="0" smtClean="0"/>
              <a:t>P1</a:t>
            </a:r>
            <a:r>
              <a:rPr lang="zh-CN" altLang="en-US" dirty="0" smtClean="0"/>
              <a:t>口</a:t>
            </a:r>
            <a:r>
              <a:rPr lang="zh-CN" altLang="en-US" dirty="0"/>
              <a:t>接</a:t>
            </a:r>
            <a:r>
              <a:rPr lang="en-US" altLang="zh-CN" dirty="0"/>
              <a:t>8</a:t>
            </a:r>
            <a:r>
              <a:rPr lang="zh-CN" altLang="en-US" dirty="0"/>
              <a:t>个发光二极管</a:t>
            </a:r>
            <a:r>
              <a:rPr lang="en-US" altLang="zh-CN" dirty="0" smtClean="0"/>
              <a:t>D</a:t>
            </a:r>
            <a:r>
              <a:rPr lang="zh-CN" altLang="en-US" dirty="0" smtClean="0"/>
              <a:t>。要求</a:t>
            </a:r>
            <a:r>
              <a:rPr lang="zh-CN" altLang="en-US" dirty="0"/>
              <a:t>甲机读入</a:t>
            </a:r>
            <a:r>
              <a:rPr lang="en-US" altLang="zh-CN" dirty="0" smtClean="0"/>
              <a:t>P1</a:t>
            </a:r>
            <a:r>
              <a:rPr lang="zh-CN" altLang="en-US" dirty="0" smtClean="0"/>
              <a:t>口</a:t>
            </a:r>
            <a:r>
              <a:rPr lang="zh-CN" altLang="en-US" dirty="0"/>
              <a:t>的</a:t>
            </a:r>
            <a:r>
              <a:rPr lang="en-US" altLang="zh-CN" dirty="0"/>
              <a:t>8</a:t>
            </a:r>
            <a:r>
              <a:rPr lang="zh-CN" altLang="en-US" dirty="0"/>
              <a:t>个开关的状态后，通过</a:t>
            </a:r>
            <a:r>
              <a:rPr lang="zh-CN" altLang="en-US" dirty="0" smtClean="0"/>
              <a:t>串行口发送</a:t>
            </a:r>
            <a:r>
              <a:rPr lang="zh-CN" altLang="en-US" dirty="0"/>
              <a:t>到乙机，乙机将接收到的甲机的</a:t>
            </a:r>
            <a:r>
              <a:rPr lang="en-US" altLang="zh-CN" dirty="0"/>
              <a:t>8</a:t>
            </a:r>
            <a:r>
              <a:rPr lang="zh-CN" altLang="en-US" dirty="0"/>
              <a:t>个开关的状态数据送入</a:t>
            </a:r>
            <a:r>
              <a:rPr lang="en-US" altLang="zh-CN" dirty="0" smtClean="0"/>
              <a:t>P1</a:t>
            </a:r>
            <a:r>
              <a:rPr lang="zh-CN" altLang="en-US" dirty="0" smtClean="0"/>
              <a:t>口，</a:t>
            </a:r>
            <a:r>
              <a:rPr lang="en-US" altLang="zh-CN" dirty="0" smtClean="0"/>
              <a:t>P1</a:t>
            </a:r>
            <a:r>
              <a:rPr lang="zh-CN" altLang="en-US" dirty="0" smtClean="0"/>
              <a:t>口</a:t>
            </a:r>
            <a:r>
              <a:rPr lang="zh-CN" altLang="en-US" dirty="0"/>
              <a:t>的</a:t>
            </a:r>
            <a:r>
              <a:rPr lang="en-US" altLang="zh-CN" dirty="0"/>
              <a:t>8</a:t>
            </a:r>
            <a:r>
              <a:rPr lang="zh-CN" altLang="en-US" dirty="0"/>
              <a:t>个</a:t>
            </a:r>
            <a:r>
              <a:rPr lang="zh-CN" altLang="en-US" dirty="0" smtClean="0"/>
              <a:t>发光二极管</a:t>
            </a:r>
            <a:r>
              <a:rPr lang="zh-CN" altLang="en-US" dirty="0"/>
              <a:t>来显示</a:t>
            </a:r>
            <a:r>
              <a:rPr lang="en-US" altLang="zh-CN" dirty="0"/>
              <a:t>8</a:t>
            </a:r>
            <a:r>
              <a:rPr lang="zh-CN" altLang="en-US" dirty="0"/>
              <a:t>个开关的状态</a:t>
            </a:r>
            <a:r>
              <a:rPr lang="zh-CN" altLang="en-US" dirty="0" smtClean="0"/>
              <a:t>。</a:t>
            </a:r>
            <a:r>
              <a:rPr lang="zh-CN" altLang="en-US" dirty="0"/>
              <a:t>双方</a:t>
            </a:r>
            <a:r>
              <a:rPr lang="zh-CN" altLang="en-US" dirty="0" smtClean="0"/>
              <a:t>晶振为</a:t>
            </a:r>
            <a:r>
              <a:rPr lang="en-US" altLang="zh-CN" dirty="0"/>
              <a:t>11.059 </a:t>
            </a:r>
            <a:r>
              <a:rPr lang="en-US" altLang="zh-CN" dirty="0" smtClean="0"/>
              <a:t>2MHz</a:t>
            </a:r>
            <a:r>
              <a:rPr lang="zh-CN" altLang="en-US" dirty="0" smtClean="0"/>
              <a:t>，波特率为</a:t>
            </a:r>
            <a:r>
              <a:rPr lang="en-US" altLang="zh-CN" dirty="0" smtClean="0"/>
              <a:t>9600bps</a:t>
            </a:r>
            <a:r>
              <a:rPr lang="zh-CN" altLang="en-US" dirty="0" smtClean="0"/>
              <a:t>。</a:t>
            </a:r>
            <a:endParaRPr lang="zh-CN" altLang="en-US" dirty="0"/>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29</a:t>
            </a:fld>
            <a:endParaRPr lang="en-US" altLang="zh-CN" dirty="0">
              <a:solidFill>
                <a:srgbClr val="FFFF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996952"/>
            <a:ext cx="8928992" cy="3861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15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spcBef>
                <a:spcPts val="0"/>
              </a:spcBef>
              <a:defRPr/>
            </a:pPr>
            <a:r>
              <a:rPr lang="zh-CN" altLang="en-US" dirty="0">
                <a:solidFill>
                  <a:srgbClr val="0000FF"/>
                </a:solidFill>
                <a:latin typeface="宋体"/>
                <a:cs typeface="+mn-cs"/>
              </a:rPr>
              <a:t>（</a:t>
            </a:r>
            <a:r>
              <a:rPr lang="en-US" altLang="zh-CN" dirty="0">
                <a:solidFill>
                  <a:srgbClr val="0000FF"/>
                </a:solidFill>
                <a:latin typeface="宋体"/>
                <a:cs typeface="+mn-cs"/>
              </a:rPr>
              <a:t>2</a:t>
            </a:r>
            <a:r>
              <a:rPr lang="zh-CN" altLang="en-US" dirty="0">
                <a:solidFill>
                  <a:srgbClr val="0000FF"/>
                </a:solidFill>
                <a:latin typeface="宋体"/>
                <a:cs typeface="+mn-cs"/>
              </a:rPr>
              <a:t>）根据串行时钟控制方式</a:t>
            </a:r>
            <a:r>
              <a:rPr lang="zh-CN" altLang="en-US" dirty="0" smtClean="0">
                <a:solidFill>
                  <a:srgbClr val="0000FF"/>
                </a:solidFill>
                <a:latin typeface="宋体"/>
                <a:cs typeface="+mn-cs"/>
              </a:rPr>
              <a:t>分类</a:t>
            </a:r>
            <a:endParaRPr lang="zh-CN" altLang="en-US" dirty="0"/>
          </a:p>
        </p:txBody>
      </p:sp>
      <p:sp>
        <p:nvSpPr>
          <p:cNvPr id="3" name="内容占位符 2"/>
          <p:cNvSpPr>
            <a:spLocks noGrp="1"/>
          </p:cNvSpPr>
          <p:nvPr>
            <p:ph idx="1"/>
          </p:nvPr>
        </p:nvSpPr>
        <p:spPr/>
        <p:txBody>
          <a:bodyPr/>
          <a:lstStyle/>
          <a:p>
            <a:pPr marL="0" indent="0">
              <a:spcBef>
                <a:spcPts val="0"/>
              </a:spcBef>
              <a:buFont typeface="Wingdings 2" panose="05020102010507070707" pitchFamily="18" charset="2"/>
              <a:buNone/>
              <a:defRPr/>
            </a:pPr>
            <a:r>
              <a:rPr lang="zh-CN" altLang="en-US" sz="2800" b="1" dirty="0" smtClean="0"/>
              <a:t>       串行通信又分为同步通信和异步通信两种方式。</a:t>
            </a:r>
            <a:r>
              <a:rPr lang="en-US" altLang="zh-CN" sz="2800" b="1" dirty="0" smtClean="0">
                <a:latin typeface="+mn-ea"/>
              </a:rPr>
              <a:t>   </a:t>
            </a:r>
          </a:p>
          <a:p>
            <a:pPr lvl="1" indent="0">
              <a:spcBef>
                <a:spcPts val="0"/>
              </a:spcBef>
              <a:buFont typeface="+mj-ea"/>
              <a:buAutoNum type="circleNumDbPlain"/>
              <a:defRPr/>
            </a:pPr>
            <a:r>
              <a:rPr lang="zh-CN" altLang="en-US" sz="2400" b="1" dirty="0" smtClean="0">
                <a:solidFill>
                  <a:srgbClr val="990000"/>
                </a:solidFill>
                <a:latin typeface="+mn-ea"/>
              </a:rPr>
              <a:t>  同步通信方式</a:t>
            </a:r>
            <a:endParaRPr lang="en-US" altLang="zh-CN" sz="2400" b="1" dirty="0" smtClean="0">
              <a:solidFill>
                <a:srgbClr val="990000"/>
              </a:solidFill>
              <a:latin typeface="+mn-ea"/>
            </a:endParaRPr>
          </a:p>
          <a:p>
            <a:pPr marL="0" indent="0">
              <a:spcBef>
                <a:spcPts val="0"/>
              </a:spcBef>
              <a:buClrTx/>
              <a:buFont typeface="Wingdings" pitchFamily="2" charset="2"/>
              <a:buNone/>
              <a:defRPr/>
            </a:pPr>
            <a:r>
              <a:rPr lang="zh-CN" altLang="en-US" sz="2400" b="1" dirty="0" smtClean="0">
                <a:latin typeface="+mn-ea"/>
              </a:rPr>
              <a:t>    所谓</a:t>
            </a:r>
            <a:r>
              <a:rPr lang="zh-CN" altLang="en-US" sz="2400" b="1" dirty="0">
                <a:latin typeface="+mn-ea"/>
              </a:rPr>
              <a:t>同步通信是指在约定的通信速率下，发送端和接收端的时钟信号频率和相信始终保持一致</a:t>
            </a:r>
            <a:r>
              <a:rPr lang="zh-CN" altLang="en-US" sz="2400" b="1" dirty="0" smtClean="0">
                <a:latin typeface="+mn-ea"/>
              </a:rPr>
              <a:t>（</a:t>
            </a:r>
            <a:r>
              <a:rPr lang="zh-CN" altLang="en-US" sz="2400" b="1" dirty="0" smtClean="0">
                <a:solidFill>
                  <a:srgbClr val="FF0000"/>
                </a:solidFill>
                <a:latin typeface="+mn-ea"/>
              </a:rPr>
              <a:t>称为同步</a:t>
            </a:r>
            <a:r>
              <a:rPr lang="zh-CN" altLang="en-US" sz="2400" b="1" dirty="0">
                <a:latin typeface="+mn-ea"/>
              </a:rPr>
              <a:t>），这就保证了通信双方在发送和接收数据时具有完全一致的定时关系</a:t>
            </a:r>
            <a:r>
              <a:rPr lang="zh-CN" altLang="en-US" sz="2400" b="1" dirty="0" smtClean="0">
                <a:latin typeface="+mn-ea"/>
              </a:rPr>
              <a:t>。传输数据</a:t>
            </a:r>
            <a:r>
              <a:rPr lang="zh-CN" altLang="en-US" sz="2400" b="1" dirty="0" smtClean="0">
                <a:solidFill>
                  <a:srgbClr val="FF0000"/>
                </a:solidFill>
                <a:latin typeface="+mn-ea"/>
              </a:rPr>
              <a:t>的位之间以及字符间均为固定，</a:t>
            </a:r>
            <a:r>
              <a:rPr lang="zh-CN" altLang="en-US" sz="2400" b="1" dirty="0" smtClean="0">
                <a:latin typeface="+mn-ea"/>
              </a:rPr>
              <a:t>保持同步关系。</a:t>
            </a:r>
            <a:endParaRPr lang="en-US" altLang="zh-CN" sz="2400" b="1" dirty="0" smtClean="0">
              <a:latin typeface="+mn-ea"/>
            </a:endParaRPr>
          </a:p>
          <a:p>
            <a:pPr marL="0" indent="0">
              <a:spcBef>
                <a:spcPts val="0"/>
              </a:spcBef>
              <a:buClrTx/>
              <a:buFont typeface="Wingdings" pitchFamily="2" charset="2"/>
              <a:buNone/>
              <a:defRPr/>
            </a:pPr>
            <a:r>
              <a:rPr lang="en-US" altLang="zh-CN" sz="2400" b="1" dirty="0">
                <a:latin typeface="+mn-ea"/>
              </a:rPr>
              <a:t> </a:t>
            </a:r>
            <a:r>
              <a:rPr lang="en-US" altLang="zh-CN" sz="2400" b="1" dirty="0" smtClean="0">
                <a:latin typeface="+mn-ea"/>
              </a:rPr>
              <a:t>   </a:t>
            </a:r>
            <a:r>
              <a:rPr lang="zh-CN" altLang="en-US" sz="2400" b="1" dirty="0" smtClean="0">
                <a:latin typeface="+mn-ea"/>
              </a:rPr>
              <a:t>发送方提供时钟方式分为</a:t>
            </a:r>
            <a:r>
              <a:rPr lang="zh-CN" altLang="en-US" sz="2400" b="1" dirty="0" smtClean="0">
                <a:solidFill>
                  <a:srgbClr val="FF0000"/>
                </a:solidFill>
                <a:latin typeface="+mn-ea"/>
              </a:rPr>
              <a:t>外同步和内同步</a:t>
            </a:r>
            <a:r>
              <a:rPr lang="zh-CN" altLang="en-US" sz="2400" b="1" dirty="0" smtClean="0">
                <a:latin typeface="+mn-ea"/>
              </a:rPr>
              <a:t>二种方式。如图</a:t>
            </a:r>
            <a:r>
              <a:rPr lang="en-US" altLang="zh-CN" sz="2400" b="1" dirty="0" smtClean="0">
                <a:latin typeface="+mn-ea"/>
              </a:rPr>
              <a:t>7-3</a:t>
            </a:r>
            <a:r>
              <a:rPr lang="zh-CN" altLang="en-US" sz="2400" b="1" dirty="0" smtClean="0">
                <a:latin typeface="+mn-ea"/>
              </a:rPr>
              <a:t>所示。外同步方式是发送方提供</a:t>
            </a:r>
            <a:r>
              <a:rPr lang="zh-CN" altLang="en-US" sz="2400" b="1" dirty="0" smtClean="0">
                <a:solidFill>
                  <a:srgbClr val="FF0000"/>
                </a:solidFill>
                <a:latin typeface="+mn-ea"/>
              </a:rPr>
              <a:t>某一固定频率</a:t>
            </a:r>
            <a:r>
              <a:rPr lang="zh-CN" altLang="en-US" sz="2400" b="1" dirty="0" smtClean="0">
                <a:latin typeface="+mn-ea"/>
              </a:rPr>
              <a:t>的时钟进行同步，内同步则是发送方提供</a:t>
            </a:r>
            <a:r>
              <a:rPr lang="zh-CN" altLang="en-US" sz="2400" b="1" dirty="0" smtClean="0">
                <a:solidFill>
                  <a:srgbClr val="FF0000"/>
                </a:solidFill>
                <a:latin typeface="+mn-ea"/>
              </a:rPr>
              <a:t>某种编码方式</a:t>
            </a:r>
            <a:r>
              <a:rPr lang="zh-CN" altLang="en-US" sz="2400" b="1" dirty="0" smtClean="0">
                <a:latin typeface="+mn-ea"/>
              </a:rPr>
              <a:t>来提供同步信号，例如相位调制码（曼彻斯特码）和频率调制码）。</a:t>
            </a:r>
            <a:endParaRPr lang="en-US" altLang="zh-CN" sz="2400" b="1" dirty="0" smtClean="0">
              <a:latin typeface="+mn-ea"/>
            </a:endParaRPr>
          </a:p>
          <a:p>
            <a:pPr marL="0" indent="0">
              <a:spcBef>
                <a:spcPts val="0"/>
              </a:spcBef>
              <a:buClrTx/>
              <a:buFont typeface="Wingdings" pitchFamily="2" charset="2"/>
              <a:buNone/>
              <a:defRPr/>
            </a:pPr>
            <a:endParaRPr lang="en-US" altLang="zh-CN" sz="2400" b="1" dirty="0" smtClean="0">
              <a:latin typeface="+mn-ea"/>
            </a:endParaRPr>
          </a:p>
          <a:p>
            <a:pPr marL="0" indent="0">
              <a:spcBef>
                <a:spcPts val="0"/>
              </a:spcBef>
              <a:buClrTx/>
              <a:buFont typeface="Wingdings" pitchFamily="2" charset="2"/>
              <a:buNone/>
              <a:defRPr/>
            </a:pPr>
            <a:endParaRPr lang="en-US" altLang="zh-CN" sz="2400" b="1" dirty="0">
              <a:latin typeface="+mn-ea"/>
            </a:endParaRPr>
          </a:p>
          <a:p>
            <a:pPr marL="0" indent="0">
              <a:spcBef>
                <a:spcPts val="0"/>
              </a:spcBef>
              <a:buClrTx/>
              <a:buFont typeface="Wingdings" pitchFamily="2" charset="2"/>
              <a:buNone/>
              <a:defRPr/>
            </a:pPr>
            <a:endParaRPr lang="en-US" altLang="zh-CN" b="1" dirty="0" smtClean="0">
              <a:latin typeface="+mn-ea"/>
            </a:endParaRPr>
          </a:p>
          <a:p>
            <a:pPr marL="0" indent="0">
              <a:spcBef>
                <a:spcPts val="0"/>
              </a:spcBef>
              <a:buClrTx/>
              <a:buFont typeface="Wingdings" pitchFamily="2" charset="2"/>
              <a:buNone/>
              <a:defRPr/>
            </a:pPr>
            <a:endParaRPr lang="en-US" altLang="zh-CN" b="1" dirty="0">
              <a:latin typeface="+mn-ea"/>
            </a:endParaRPr>
          </a:p>
          <a:p>
            <a:pPr marL="0" indent="0">
              <a:spcBef>
                <a:spcPts val="0"/>
              </a:spcBef>
              <a:buClrTx/>
              <a:buFont typeface="Wingdings" pitchFamily="2" charset="2"/>
              <a:buNone/>
              <a:defRPr/>
            </a:pPr>
            <a:r>
              <a:rPr lang="en-US" altLang="zh-CN" b="1" dirty="0" smtClean="0">
                <a:latin typeface="+mn-ea"/>
              </a:rPr>
              <a:t>  </a:t>
            </a:r>
            <a:r>
              <a:rPr lang="en-US" altLang="zh-CN" sz="2400" b="1" dirty="0" smtClean="0">
                <a:latin typeface="+mn-ea"/>
              </a:rPr>
              <a:t>     </a:t>
            </a:r>
            <a:endParaRPr lang="zh-CN" altLang="en-US" sz="2400" b="1" dirty="0" smtClean="0">
              <a:latin typeface="+mn-ea"/>
            </a:endParaRPr>
          </a:p>
        </p:txBody>
      </p:sp>
      <p:sp>
        <p:nvSpPr>
          <p:cNvPr id="16387"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943E503F-C28F-4BBA-A632-22A7BCA31C58}" type="slidenum">
              <a:rPr lang="zh-CN" altLang="en-US" sz="1000"/>
              <a:pPr>
                <a:spcBef>
                  <a:spcPct val="0"/>
                </a:spcBef>
                <a:buClrTx/>
                <a:buFontTx/>
                <a:buNone/>
              </a:pPr>
              <a:t>3</a:t>
            </a:fld>
            <a:endParaRPr lang="en-US" altLang="zh-CN" sz="1000"/>
          </a:p>
        </p:txBody>
      </p:sp>
      <p:pic>
        <p:nvPicPr>
          <p:cNvPr id="163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49213"/>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F14413CA-DDDC-4413-8168-E1BB20002893}" type="slidenum">
              <a:rPr lang="en-US" altLang="zh-CN" smtClean="0"/>
              <a:t>3</a:t>
            </a:fld>
            <a:endParaRPr lang="en-US" altLang="zh-CN" dirty="0"/>
          </a:p>
        </p:txBody>
      </p:sp>
      <p:pic>
        <p:nvPicPr>
          <p:cNvPr id="16386" name="Picture 2"/>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67544" y="4869160"/>
            <a:ext cx="8352928"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r>
              <a:rPr lang="zh-CN" altLang="en-US" dirty="0" smtClean="0">
                <a:solidFill>
                  <a:srgbClr val="990000"/>
                </a:solidFill>
              </a:rPr>
              <a:t>参考程序如下：</a:t>
            </a:r>
            <a:endParaRPr lang="zh-CN" altLang="en-US" dirty="0">
              <a:solidFill>
                <a:srgbClr val="990000"/>
              </a:solidFill>
            </a:endParaRPr>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30</a:t>
            </a:fld>
            <a:endParaRPr lang="en-US" altLang="zh-CN" dirty="0">
              <a:solidFill>
                <a:srgbClr val="FFFF00"/>
              </a:solidFill>
            </a:endParaRPr>
          </a:p>
        </p:txBody>
      </p:sp>
      <p:pic>
        <p:nvPicPr>
          <p:cNvPr id="5122" name="Picture 2"/>
          <p:cNvPicPr>
            <a:picLocks noGrp="1" noChangeAspect="1" noChangeArrowheads="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95536" y="1124744"/>
            <a:ext cx="8280920"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159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endParaRPr lang="zh-CN" altLang="en-US" dirty="0">
              <a:solidFill>
                <a:srgbClr val="990000"/>
              </a:solidFill>
            </a:endParaRPr>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31</a:t>
            </a:fld>
            <a:endParaRPr lang="en-US" altLang="zh-CN" dirty="0">
              <a:solidFill>
                <a:srgbClr val="FFFF00"/>
              </a:solidFill>
            </a:endParaRPr>
          </a:p>
        </p:txBody>
      </p:sp>
      <p:pic>
        <p:nvPicPr>
          <p:cNvPr id="6146" name="Picture 2"/>
          <p:cNvPicPr>
            <a:picLocks noGrp="1" noChangeAspect="1" noChangeArrowheads="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39552" y="1124744"/>
            <a:ext cx="8136903"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159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endParaRPr lang="zh-CN" altLang="en-US" dirty="0">
              <a:solidFill>
                <a:srgbClr val="990000"/>
              </a:solidFill>
            </a:endParaRPr>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32</a:t>
            </a:fld>
            <a:endParaRPr lang="en-US" altLang="zh-CN" dirty="0">
              <a:solidFill>
                <a:srgbClr val="FFFF00"/>
              </a:solidFill>
            </a:endParaRPr>
          </a:p>
        </p:txBody>
      </p:sp>
      <p:pic>
        <p:nvPicPr>
          <p:cNvPr id="7170" name="Picture 2"/>
          <p:cNvPicPr>
            <a:picLocks noGrp="1" noChangeAspect="1" noChangeArrowheads="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9512" y="1124744"/>
            <a:ext cx="8640959"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159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r>
              <a:rPr lang="zh-CN" altLang="en-US" dirty="0" smtClean="0">
                <a:solidFill>
                  <a:srgbClr val="0000FF"/>
                </a:solidFill>
              </a:rPr>
              <a:t>例</a:t>
            </a:r>
            <a:r>
              <a:rPr lang="en-US" altLang="zh-CN" dirty="0" smtClean="0">
                <a:solidFill>
                  <a:srgbClr val="0000FF"/>
                </a:solidFill>
              </a:rPr>
              <a:t>7-2 </a:t>
            </a:r>
            <a:r>
              <a:rPr lang="zh-CN" altLang="en-US" dirty="0" smtClean="0">
                <a:solidFill>
                  <a:srgbClr val="0000FF"/>
                </a:solidFill>
              </a:rPr>
              <a:t>单片机</a:t>
            </a:r>
            <a:r>
              <a:rPr lang="zh-CN" altLang="en-US" dirty="0">
                <a:solidFill>
                  <a:srgbClr val="0000FF"/>
                </a:solidFill>
              </a:rPr>
              <a:t>与</a:t>
            </a:r>
            <a:r>
              <a:rPr lang="en-US" altLang="zh-CN" dirty="0">
                <a:solidFill>
                  <a:srgbClr val="0000FF"/>
                </a:solidFill>
              </a:rPr>
              <a:t>PC</a:t>
            </a:r>
            <a:r>
              <a:rPr lang="zh-CN" altLang="en-US" dirty="0">
                <a:solidFill>
                  <a:srgbClr val="0000FF"/>
                </a:solidFill>
              </a:rPr>
              <a:t>机串行通信的设计实例</a:t>
            </a:r>
          </a:p>
        </p:txBody>
      </p:sp>
      <p:sp>
        <p:nvSpPr>
          <p:cNvPr id="3" name="内容占位符 2"/>
          <p:cNvSpPr>
            <a:spLocks noGrp="1"/>
          </p:cNvSpPr>
          <p:nvPr>
            <p:ph idx="1"/>
          </p:nvPr>
        </p:nvSpPr>
        <p:spPr/>
        <p:txBody>
          <a:bodyPr/>
          <a:lstStyle/>
          <a:p>
            <a:r>
              <a:rPr lang="en-US" altLang="zh-CN" dirty="0" smtClean="0"/>
              <a:t>PC</a:t>
            </a:r>
            <a:r>
              <a:rPr lang="zh-CN" altLang="en-US" dirty="0" smtClean="0"/>
              <a:t>的配置是</a:t>
            </a:r>
            <a:r>
              <a:rPr lang="en-US" altLang="zh-CN" dirty="0" smtClean="0"/>
              <a:t>RS-232</a:t>
            </a:r>
            <a:r>
              <a:rPr lang="zh-CN" altLang="en-US" dirty="0" smtClean="0"/>
              <a:t>标准串口，其</a:t>
            </a:r>
            <a:r>
              <a:rPr lang="en-US" altLang="zh-CN" dirty="0" smtClean="0"/>
              <a:t>D</a:t>
            </a:r>
            <a:r>
              <a:rPr lang="zh-CN" altLang="en-US" dirty="0" smtClean="0"/>
              <a:t>型</a:t>
            </a:r>
            <a:r>
              <a:rPr lang="en-US" altLang="zh-CN" dirty="0" smtClean="0"/>
              <a:t>9</a:t>
            </a:r>
            <a:r>
              <a:rPr lang="zh-CN" altLang="en-US" dirty="0" smtClean="0"/>
              <a:t>针插头引脚定义见图</a:t>
            </a:r>
            <a:r>
              <a:rPr lang="en-US" altLang="zh-CN" dirty="0" smtClean="0"/>
              <a:t>7-12</a:t>
            </a:r>
            <a:r>
              <a:rPr lang="zh-CN" altLang="en-US" dirty="0" smtClean="0"/>
              <a:t>，表为引脚说明。</a:t>
            </a:r>
            <a:endParaRPr lang="zh-CN" altLang="en-US" dirty="0"/>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33</a:t>
            </a:fld>
            <a:endParaRPr lang="en-US" altLang="zh-CN" dirty="0">
              <a:solidFill>
                <a:srgbClr val="FFFF00"/>
              </a:solidFill>
            </a:endParaRPr>
          </a:p>
        </p:txBody>
      </p:sp>
      <p:pic>
        <p:nvPicPr>
          <p:cNvPr id="8194"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05460" y="1916832"/>
            <a:ext cx="8415012"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159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r>
              <a:rPr lang="zh-CN" altLang="en-US" dirty="0" smtClean="0">
                <a:solidFill>
                  <a:srgbClr val="990000"/>
                </a:solidFill>
              </a:rPr>
              <a:t>（</a:t>
            </a:r>
            <a:r>
              <a:rPr lang="en-US" altLang="zh-CN" dirty="0" smtClean="0">
                <a:solidFill>
                  <a:srgbClr val="990000"/>
                </a:solidFill>
              </a:rPr>
              <a:t>1</a:t>
            </a:r>
            <a:r>
              <a:rPr lang="zh-CN" altLang="en-US" dirty="0" smtClean="0">
                <a:solidFill>
                  <a:srgbClr val="990000"/>
                </a:solidFill>
              </a:rPr>
              <a:t>）单片机</a:t>
            </a:r>
            <a:r>
              <a:rPr lang="zh-CN" altLang="en-US" dirty="0">
                <a:solidFill>
                  <a:srgbClr val="990000"/>
                </a:solidFill>
              </a:rPr>
              <a:t>向</a:t>
            </a:r>
            <a:r>
              <a:rPr lang="en-US" altLang="zh-CN" dirty="0">
                <a:solidFill>
                  <a:srgbClr val="990000"/>
                </a:solidFill>
              </a:rPr>
              <a:t>PC</a:t>
            </a:r>
            <a:r>
              <a:rPr lang="zh-CN" altLang="en-US" dirty="0">
                <a:solidFill>
                  <a:srgbClr val="990000"/>
                </a:solidFill>
              </a:rPr>
              <a:t>机发送</a:t>
            </a:r>
            <a:r>
              <a:rPr lang="zh-CN" altLang="en-US" dirty="0" smtClean="0">
                <a:solidFill>
                  <a:srgbClr val="990000"/>
                </a:solidFill>
              </a:rPr>
              <a:t>数据</a:t>
            </a:r>
            <a:endParaRPr lang="zh-CN" altLang="en-US" dirty="0">
              <a:solidFill>
                <a:srgbClr val="990000"/>
              </a:solidFill>
            </a:endParaRPr>
          </a:p>
        </p:txBody>
      </p:sp>
      <p:sp>
        <p:nvSpPr>
          <p:cNvPr id="3" name="内容占位符 2"/>
          <p:cNvSpPr>
            <a:spLocks noGrp="1"/>
          </p:cNvSpPr>
          <p:nvPr>
            <p:ph idx="1"/>
          </p:nvPr>
        </p:nvSpPr>
        <p:spPr/>
        <p:txBody>
          <a:bodyPr/>
          <a:lstStyle/>
          <a:p>
            <a:r>
              <a:rPr lang="zh-CN" altLang="en-US" dirty="0" smtClean="0"/>
              <a:t>接口</a:t>
            </a:r>
            <a:r>
              <a:rPr lang="zh-CN" altLang="en-US" dirty="0"/>
              <a:t>连接原理如图</a:t>
            </a:r>
            <a:r>
              <a:rPr lang="en-US" altLang="zh-CN" dirty="0" smtClean="0"/>
              <a:t>7-13</a:t>
            </a:r>
            <a:r>
              <a:rPr lang="zh-CN" altLang="en-US" dirty="0" smtClean="0"/>
              <a:t>所示，要求单片机通过串口的</a:t>
            </a:r>
            <a:r>
              <a:rPr lang="en-US" altLang="zh-CN" dirty="0" smtClean="0"/>
              <a:t>TXD</a:t>
            </a:r>
            <a:r>
              <a:rPr lang="zh-CN" altLang="en-US" dirty="0" smtClean="0"/>
              <a:t>向</a:t>
            </a:r>
            <a:r>
              <a:rPr lang="en-US" altLang="zh-CN" dirty="0" smtClean="0"/>
              <a:t>PC</a:t>
            </a:r>
            <a:r>
              <a:rPr lang="zh-CN" altLang="en-US" dirty="0" smtClean="0"/>
              <a:t>机发送</a:t>
            </a:r>
            <a:r>
              <a:rPr lang="en-US" altLang="zh-CN" dirty="0" smtClean="0"/>
              <a:t>8</a:t>
            </a:r>
            <a:r>
              <a:rPr lang="zh-CN" altLang="en-US" dirty="0" smtClean="0"/>
              <a:t>个字节数据。</a:t>
            </a:r>
            <a:endParaRPr lang="zh-CN" altLang="en-US" dirty="0"/>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34</a:t>
            </a:fld>
            <a:endParaRPr lang="en-US" altLang="zh-CN" dirty="0">
              <a:solidFill>
                <a:srgbClr val="FFFF00"/>
              </a:solidFill>
            </a:endParaRPr>
          </a:p>
        </p:txBody>
      </p:sp>
      <p:pic>
        <p:nvPicPr>
          <p:cNvPr id="9219" name="Picture 3"/>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12513" y="1916832"/>
            <a:ext cx="8856984" cy="4539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159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r>
              <a:rPr lang="zh-CN" altLang="en-US" dirty="0" smtClean="0">
                <a:solidFill>
                  <a:srgbClr val="990000"/>
                </a:solidFill>
              </a:rPr>
              <a:t>单片机向</a:t>
            </a:r>
            <a:r>
              <a:rPr lang="en-US" altLang="zh-CN" dirty="0" smtClean="0">
                <a:solidFill>
                  <a:srgbClr val="990000"/>
                </a:solidFill>
              </a:rPr>
              <a:t>PC</a:t>
            </a:r>
            <a:r>
              <a:rPr lang="zh-CN" altLang="en-US" dirty="0" smtClean="0">
                <a:solidFill>
                  <a:srgbClr val="990000"/>
                </a:solidFill>
              </a:rPr>
              <a:t>及发送参考程序如下：</a:t>
            </a:r>
            <a:endParaRPr lang="zh-CN" altLang="en-US" dirty="0">
              <a:solidFill>
                <a:srgbClr val="990000"/>
              </a:solidFill>
            </a:endParaRPr>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35</a:t>
            </a:fld>
            <a:endParaRPr lang="en-US" altLang="zh-CN" dirty="0">
              <a:solidFill>
                <a:srgbClr val="FFFF00"/>
              </a:solidFill>
            </a:endParaRPr>
          </a:p>
        </p:txBody>
      </p:sp>
      <p:pic>
        <p:nvPicPr>
          <p:cNvPr id="10242" name="Picture 2"/>
          <p:cNvPicPr>
            <a:picLocks noGrp="1" noChangeAspect="1" noChangeArrowheads="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11561" y="1196752"/>
            <a:ext cx="8064896"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1065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endParaRPr lang="zh-CN" altLang="en-US" dirty="0">
              <a:solidFill>
                <a:srgbClr val="990000"/>
              </a:solidFill>
            </a:endParaRPr>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36</a:t>
            </a:fld>
            <a:endParaRPr lang="en-US" altLang="zh-CN" dirty="0">
              <a:solidFill>
                <a:srgbClr val="FFFF00"/>
              </a:solidFill>
            </a:endParaRPr>
          </a:p>
        </p:txBody>
      </p:sp>
      <p:pic>
        <p:nvPicPr>
          <p:cNvPr id="11266" name="Picture 2"/>
          <p:cNvPicPr>
            <a:picLocks noGrp="1" noChangeAspect="1" noChangeArrowheads="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11560" y="1196752"/>
            <a:ext cx="7920880"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1065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r>
              <a:rPr lang="zh-CN" altLang="en-US" dirty="0" smtClean="0">
                <a:solidFill>
                  <a:srgbClr val="990000"/>
                </a:solidFill>
              </a:rPr>
              <a:t>（</a:t>
            </a:r>
            <a:r>
              <a:rPr lang="en-US" altLang="zh-CN" dirty="0" smtClean="0">
                <a:solidFill>
                  <a:srgbClr val="990000"/>
                </a:solidFill>
              </a:rPr>
              <a:t>2</a:t>
            </a:r>
            <a:r>
              <a:rPr lang="zh-CN" altLang="en-US" dirty="0" smtClean="0">
                <a:solidFill>
                  <a:srgbClr val="990000"/>
                </a:solidFill>
              </a:rPr>
              <a:t>）</a:t>
            </a:r>
            <a:r>
              <a:rPr lang="en-US" altLang="zh-CN" dirty="0" smtClean="0">
                <a:solidFill>
                  <a:srgbClr val="990000"/>
                </a:solidFill>
              </a:rPr>
              <a:t> </a:t>
            </a:r>
            <a:r>
              <a:rPr lang="zh-CN" altLang="en-US" dirty="0" smtClean="0">
                <a:solidFill>
                  <a:srgbClr val="990000"/>
                </a:solidFill>
              </a:rPr>
              <a:t>单片机接收</a:t>
            </a:r>
            <a:r>
              <a:rPr lang="en-US" altLang="zh-CN" dirty="0" smtClean="0">
                <a:solidFill>
                  <a:srgbClr val="990000"/>
                </a:solidFill>
              </a:rPr>
              <a:t>PC</a:t>
            </a:r>
            <a:r>
              <a:rPr lang="zh-CN" altLang="en-US" dirty="0" smtClean="0">
                <a:solidFill>
                  <a:srgbClr val="990000"/>
                </a:solidFill>
              </a:rPr>
              <a:t>机发送的数据</a:t>
            </a:r>
            <a:endParaRPr lang="zh-CN" altLang="en-US" dirty="0">
              <a:solidFill>
                <a:srgbClr val="990000"/>
              </a:solidFill>
            </a:endParaRPr>
          </a:p>
        </p:txBody>
      </p:sp>
      <p:sp>
        <p:nvSpPr>
          <p:cNvPr id="3" name="内容占位符 2"/>
          <p:cNvSpPr>
            <a:spLocks noGrp="1"/>
          </p:cNvSpPr>
          <p:nvPr>
            <p:ph idx="1"/>
          </p:nvPr>
        </p:nvSpPr>
        <p:spPr/>
        <p:txBody>
          <a:bodyPr/>
          <a:lstStyle/>
          <a:p>
            <a:r>
              <a:rPr lang="zh-CN" altLang="en-US" dirty="0" smtClean="0"/>
              <a:t>单片机接收到数据后，通过</a:t>
            </a:r>
            <a:r>
              <a:rPr lang="en-US" altLang="zh-CN" dirty="0" smtClean="0"/>
              <a:t>P1</a:t>
            </a:r>
            <a:r>
              <a:rPr lang="zh-CN" altLang="en-US" dirty="0" smtClean="0"/>
              <a:t>口送</a:t>
            </a:r>
            <a:r>
              <a:rPr lang="en-US" altLang="zh-CN" dirty="0" smtClean="0"/>
              <a:t>8</a:t>
            </a:r>
            <a:r>
              <a:rPr lang="zh-CN" altLang="en-US" dirty="0" smtClean="0"/>
              <a:t>位</a:t>
            </a:r>
            <a:r>
              <a:rPr lang="en-US" altLang="zh-CN" dirty="0" smtClean="0"/>
              <a:t>LED</a:t>
            </a:r>
            <a:r>
              <a:rPr lang="zh-CN" altLang="en-US" dirty="0" smtClean="0"/>
              <a:t>灯显示。原理图如图</a:t>
            </a:r>
            <a:r>
              <a:rPr lang="en-US" altLang="zh-CN" dirty="0" smtClean="0"/>
              <a:t>7-14</a:t>
            </a:r>
            <a:r>
              <a:rPr lang="zh-CN" altLang="en-US" dirty="0" smtClean="0"/>
              <a:t>所示，本例采用单片机模拟</a:t>
            </a:r>
            <a:r>
              <a:rPr lang="en-US" altLang="zh-CN" dirty="0" smtClean="0"/>
              <a:t>PC</a:t>
            </a:r>
            <a:r>
              <a:rPr lang="zh-CN" altLang="en-US" dirty="0" smtClean="0"/>
              <a:t>机的串口。</a:t>
            </a:r>
            <a:endParaRPr lang="zh-CN" altLang="en-US" dirty="0"/>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37</a:t>
            </a:fld>
            <a:endParaRPr lang="en-US" altLang="zh-CN" dirty="0">
              <a:solidFill>
                <a:srgbClr val="FFFF00"/>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916832"/>
            <a:ext cx="8856984"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1065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r>
              <a:rPr lang="zh-CN" altLang="en-US" dirty="0" smtClean="0">
                <a:solidFill>
                  <a:srgbClr val="990000"/>
                </a:solidFill>
              </a:rPr>
              <a:t>参考程序如下：</a:t>
            </a:r>
            <a:endParaRPr lang="zh-CN" altLang="en-US" dirty="0">
              <a:solidFill>
                <a:srgbClr val="990000"/>
              </a:solidFill>
            </a:endParaRPr>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38</a:t>
            </a:fld>
            <a:endParaRPr lang="en-US" altLang="zh-CN" dirty="0">
              <a:solidFill>
                <a:srgbClr val="FFFF00"/>
              </a:solidFill>
            </a:endParaRPr>
          </a:p>
        </p:txBody>
      </p:sp>
      <p:pic>
        <p:nvPicPr>
          <p:cNvPr id="13314" name="Picture 2"/>
          <p:cNvPicPr>
            <a:picLocks noGrp="1" noChangeAspect="1" noChangeArrowheads="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11560" y="1124745"/>
            <a:ext cx="7704856"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1065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endParaRPr lang="zh-CN" altLang="en-US" dirty="0">
              <a:solidFill>
                <a:srgbClr val="990000"/>
              </a:solidFill>
            </a:endParaRPr>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39</a:t>
            </a:fld>
            <a:endParaRPr lang="en-US" altLang="zh-CN" dirty="0">
              <a:solidFill>
                <a:srgbClr val="FFFF00"/>
              </a:solidFill>
            </a:endParaRPr>
          </a:p>
        </p:txBody>
      </p:sp>
      <p:pic>
        <p:nvPicPr>
          <p:cNvPr id="14338" name="Picture 2"/>
          <p:cNvPicPr>
            <a:picLocks noGrp="1" noChangeAspect="1" noChangeArrowheads="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39552" y="1124744"/>
            <a:ext cx="7992888"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1065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spcBef>
                <a:spcPct val="20000"/>
              </a:spcBef>
              <a:defRPr/>
            </a:pPr>
            <a:r>
              <a:rPr lang="zh-CN" altLang="en-US" dirty="0">
                <a:solidFill>
                  <a:srgbClr val="0000FF"/>
                </a:solidFill>
                <a:latin typeface="宋体"/>
                <a:cs typeface="+mn-cs"/>
              </a:rPr>
              <a:t>面向字符的同步格式</a:t>
            </a:r>
            <a:r>
              <a:rPr lang="zh-CN" altLang="en-US" dirty="0" smtClean="0">
                <a:solidFill>
                  <a:srgbClr val="0000FF"/>
                </a:solidFill>
                <a:latin typeface="宋体"/>
                <a:cs typeface="+mn-cs"/>
              </a:rPr>
              <a:t>：</a:t>
            </a:r>
            <a:endParaRPr lang="zh-CN" altLang="en-US" dirty="0"/>
          </a:p>
        </p:txBody>
      </p:sp>
      <p:sp>
        <p:nvSpPr>
          <p:cNvPr id="6" name="内容占位符 5"/>
          <p:cNvSpPr>
            <a:spLocks noGrp="1"/>
          </p:cNvSpPr>
          <p:nvPr>
            <p:ph idx="1"/>
          </p:nvPr>
        </p:nvSpPr>
        <p:spPr/>
        <p:txBody>
          <a:bodyPr/>
          <a:lstStyle/>
          <a:p>
            <a:pPr marL="0" indent="0">
              <a:buFont typeface="Wingdings" pitchFamily="2" charset="2"/>
              <a:buNone/>
              <a:defRPr/>
            </a:pPr>
            <a:r>
              <a:rPr lang="en-US" altLang="zh-CN" sz="2800" dirty="0" smtClean="0"/>
              <a:t>        </a:t>
            </a:r>
          </a:p>
          <a:p>
            <a:pPr marL="0" indent="0">
              <a:buFont typeface="Wingdings" pitchFamily="2" charset="2"/>
              <a:buNone/>
              <a:defRPr/>
            </a:pPr>
            <a:r>
              <a:rPr lang="zh-CN" altLang="en-US" sz="2400" b="1" dirty="0" smtClean="0">
                <a:latin typeface="+mn-ea"/>
              </a:rPr>
              <a:t>     此时，传送的数据和控制信息都必须由规定的字符集（如</a:t>
            </a:r>
            <a:r>
              <a:rPr lang="en-US" altLang="zh-CN" sz="2400" b="1" dirty="0" smtClean="0">
                <a:latin typeface="+mn-ea"/>
              </a:rPr>
              <a:t>ASCII</a:t>
            </a:r>
            <a:r>
              <a:rPr lang="zh-CN" altLang="en-US" sz="2400" b="1" dirty="0" smtClean="0">
                <a:latin typeface="+mn-ea"/>
              </a:rPr>
              <a:t>码）中的字符所组成。</a:t>
            </a:r>
            <a:endParaRPr lang="en-US" altLang="zh-CN" sz="2400" b="1" dirty="0" smtClean="0">
              <a:latin typeface="+mn-ea"/>
            </a:endParaRPr>
          </a:p>
          <a:p>
            <a:pPr marL="0" indent="0">
              <a:buFont typeface="Wingdings" pitchFamily="2" charset="2"/>
              <a:buNone/>
              <a:defRPr/>
            </a:pPr>
            <a:r>
              <a:rPr lang="en-US" altLang="zh-CN" sz="2400" b="1" dirty="0" smtClean="0">
                <a:solidFill>
                  <a:srgbClr val="FF0000"/>
                </a:solidFill>
                <a:latin typeface="+mn-ea"/>
              </a:rPr>
              <a:t>SYN</a:t>
            </a:r>
            <a:r>
              <a:rPr lang="zh-CN" altLang="en-US" sz="2400" b="1" dirty="0" smtClean="0">
                <a:solidFill>
                  <a:srgbClr val="FF0000"/>
                </a:solidFill>
                <a:latin typeface="+mn-ea"/>
              </a:rPr>
              <a:t>：</a:t>
            </a:r>
            <a:r>
              <a:rPr lang="zh-CN" altLang="en-US" sz="2400" b="1" dirty="0" smtClean="0">
                <a:latin typeface="+mn-ea"/>
              </a:rPr>
              <a:t>帧头为</a:t>
            </a:r>
            <a:r>
              <a:rPr lang="en-US" altLang="zh-CN" sz="2400" b="1" dirty="0" smtClean="0">
                <a:latin typeface="+mn-ea"/>
              </a:rPr>
              <a:t>1</a:t>
            </a:r>
            <a:r>
              <a:rPr lang="zh-CN" altLang="en-US" sz="2400" b="1" dirty="0" smtClean="0">
                <a:latin typeface="+mn-ea"/>
              </a:rPr>
              <a:t>个或</a:t>
            </a:r>
            <a:r>
              <a:rPr lang="en-US" altLang="zh-CN" sz="2400" b="1" dirty="0" smtClean="0">
                <a:latin typeface="+mn-ea"/>
              </a:rPr>
              <a:t>2</a:t>
            </a:r>
            <a:r>
              <a:rPr lang="zh-CN" altLang="en-US" sz="2400" b="1" dirty="0" smtClean="0">
                <a:latin typeface="+mn-ea"/>
              </a:rPr>
              <a:t>个</a:t>
            </a:r>
            <a:r>
              <a:rPr lang="zh-CN" altLang="en-US" sz="2400" b="1" dirty="0" smtClean="0">
                <a:solidFill>
                  <a:srgbClr val="FF0000"/>
                </a:solidFill>
                <a:latin typeface="+mn-ea"/>
              </a:rPr>
              <a:t>同步字符</a:t>
            </a:r>
            <a:r>
              <a:rPr lang="en-US" altLang="zh-CN" sz="2400" b="1" dirty="0" smtClean="0">
                <a:latin typeface="+mn-ea"/>
              </a:rPr>
              <a:t>,SYN</a:t>
            </a:r>
            <a:r>
              <a:rPr lang="zh-CN" altLang="en-US" sz="2400" b="1" dirty="0" smtClean="0">
                <a:latin typeface="+mn-ea"/>
              </a:rPr>
              <a:t>的</a:t>
            </a:r>
            <a:r>
              <a:rPr lang="en-US" altLang="zh-CN" sz="2400" b="1" dirty="0" smtClean="0">
                <a:latin typeface="+mn-ea"/>
              </a:rPr>
              <a:t>ASCII</a:t>
            </a:r>
            <a:r>
              <a:rPr lang="zh-CN" altLang="en-US" sz="2400" b="1" dirty="0" smtClean="0">
                <a:latin typeface="+mn-ea"/>
              </a:rPr>
              <a:t>码为</a:t>
            </a:r>
            <a:r>
              <a:rPr lang="en-US" altLang="zh-CN" sz="2400" b="1" dirty="0" smtClean="0">
                <a:latin typeface="+mn-ea"/>
              </a:rPr>
              <a:t>16H</a:t>
            </a:r>
            <a:r>
              <a:rPr lang="zh-CN" altLang="en-US" sz="2400" b="1" dirty="0" smtClean="0">
                <a:latin typeface="+mn-ea"/>
              </a:rPr>
              <a:t>。</a:t>
            </a:r>
            <a:endParaRPr lang="en-US" altLang="zh-CN" sz="2400" b="1" dirty="0" smtClean="0">
              <a:latin typeface="+mn-ea"/>
            </a:endParaRPr>
          </a:p>
          <a:p>
            <a:pPr marL="0" indent="0">
              <a:buFont typeface="Wingdings" pitchFamily="2" charset="2"/>
              <a:buNone/>
              <a:defRPr/>
            </a:pPr>
            <a:r>
              <a:rPr lang="en-US" altLang="zh-CN" sz="2400" b="1" dirty="0" smtClean="0">
                <a:solidFill>
                  <a:srgbClr val="FF0000"/>
                </a:solidFill>
                <a:latin typeface="+mn-ea"/>
              </a:rPr>
              <a:t>SOH</a:t>
            </a:r>
            <a:r>
              <a:rPr lang="zh-CN" altLang="en-US" sz="2400" b="1" dirty="0" smtClean="0">
                <a:solidFill>
                  <a:srgbClr val="FF0000"/>
                </a:solidFill>
                <a:latin typeface="+mn-ea"/>
              </a:rPr>
              <a:t>：</a:t>
            </a:r>
            <a:r>
              <a:rPr lang="zh-CN" altLang="en-US" sz="2400" b="1" dirty="0" smtClean="0">
                <a:latin typeface="+mn-ea"/>
              </a:rPr>
              <a:t>字符始字符（</a:t>
            </a:r>
            <a:r>
              <a:rPr lang="en-US" altLang="zh-CN" sz="2400" b="1" dirty="0" smtClean="0">
                <a:latin typeface="+mn-ea"/>
              </a:rPr>
              <a:t>ASCII</a:t>
            </a:r>
            <a:r>
              <a:rPr lang="zh-CN" altLang="en-US" sz="2400" b="1" dirty="0" smtClean="0">
                <a:latin typeface="+mn-ea"/>
              </a:rPr>
              <a:t>码为</a:t>
            </a:r>
            <a:r>
              <a:rPr lang="en-US" altLang="zh-CN" sz="2400" b="1" dirty="0" smtClean="0">
                <a:latin typeface="+mn-ea"/>
              </a:rPr>
              <a:t>01H</a:t>
            </a:r>
            <a:r>
              <a:rPr lang="zh-CN" altLang="en-US" sz="2400" b="1" dirty="0" smtClean="0">
                <a:latin typeface="+mn-ea"/>
              </a:rPr>
              <a:t>），表示标题开始，标题中包含源地址、目标地址和路由指示等信息。</a:t>
            </a:r>
            <a:endParaRPr lang="en-US" altLang="zh-CN" sz="2400" b="1" dirty="0" smtClean="0">
              <a:latin typeface="+mn-ea"/>
            </a:endParaRPr>
          </a:p>
          <a:p>
            <a:pPr marL="0" indent="0">
              <a:buFont typeface="Wingdings" pitchFamily="2" charset="2"/>
              <a:buNone/>
              <a:defRPr/>
            </a:pPr>
            <a:r>
              <a:rPr lang="en-US" altLang="zh-CN" sz="2400" b="1" dirty="0" smtClean="0">
                <a:solidFill>
                  <a:srgbClr val="FF0000"/>
                </a:solidFill>
                <a:latin typeface="+mn-ea"/>
              </a:rPr>
              <a:t>STX</a:t>
            </a:r>
            <a:r>
              <a:rPr lang="zh-CN" altLang="en-US" sz="2400" b="1" dirty="0" smtClean="0">
                <a:latin typeface="+mn-ea"/>
              </a:rPr>
              <a:t>为文始字符（</a:t>
            </a:r>
            <a:r>
              <a:rPr lang="en-US" altLang="zh-CN" sz="2400" b="1" dirty="0" smtClean="0">
                <a:latin typeface="+mn-ea"/>
              </a:rPr>
              <a:t>ASCII</a:t>
            </a:r>
            <a:r>
              <a:rPr lang="zh-CN" altLang="en-US" sz="2400" b="1" dirty="0" smtClean="0">
                <a:latin typeface="+mn-ea"/>
              </a:rPr>
              <a:t>码为</a:t>
            </a:r>
            <a:r>
              <a:rPr lang="en-US" altLang="zh-CN" sz="2400" b="1" dirty="0" smtClean="0">
                <a:latin typeface="+mn-ea"/>
              </a:rPr>
              <a:t>02H</a:t>
            </a:r>
            <a:r>
              <a:rPr lang="zh-CN" altLang="en-US" sz="2400" b="1" dirty="0" smtClean="0">
                <a:latin typeface="+mn-ea"/>
              </a:rPr>
              <a:t>）</a:t>
            </a:r>
            <a:r>
              <a:rPr lang="en-US" altLang="zh-CN" sz="2400" b="1" dirty="0" smtClean="0">
                <a:latin typeface="+mn-ea"/>
              </a:rPr>
              <a:t>,</a:t>
            </a:r>
            <a:r>
              <a:rPr lang="zh-CN" altLang="en-US" sz="2400" b="1" dirty="0" smtClean="0">
                <a:latin typeface="+mn-ea"/>
              </a:rPr>
              <a:t>表示数据块开始。数据块是传送的正文内容，由多个字符组成。</a:t>
            </a:r>
            <a:endParaRPr lang="en-US" altLang="zh-CN" sz="2400" b="1" dirty="0" smtClean="0">
              <a:latin typeface="+mn-ea"/>
            </a:endParaRPr>
          </a:p>
          <a:p>
            <a:pPr marL="0" indent="0">
              <a:buFont typeface="Wingdings" pitchFamily="2" charset="2"/>
              <a:buNone/>
              <a:defRPr/>
            </a:pPr>
            <a:r>
              <a:rPr lang="zh-CN" altLang="en-US" sz="2400" b="1" dirty="0" smtClean="0">
                <a:latin typeface="+mn-ea"/>
              </a:rPr>
              <a:t>组终字符</a:t>
            </a:r>
            <a:r>
              <a:rPr lang="en-US" altLang="zh-CN" sz="2400" b="1" dirty="0" smtClean="0">
                <a:latin typeface="+mn-ea"/>
              </a:rPr>
              <a:t>ETB</a:t>
            </a:r>
            <a:r>
              <a:rPr lang="zh-CN" altLang="en-US" sz="2400" b="1" dirty="0" smtClean="0">
                <a:latin typeface="+mn-ea"/>
              </a:rPr>
              <a:t>（</a:t>
            </a:r>
            <a:r>
              <a:rPr lang="en-US" altLang="zh-CN" sz="2400" b="1" dirty="0" smtClean="0">
                <a:latin typeface="+mn-ea"/>
              </a:rPr>
              <a:t>ASCII</a:t>
            </a:r>
            <a:r>
              <a:rPr lang="zh-CN" altLang="en-US" sz="2400" b="1" dirty="0" smtClean="0">
                <a:latin typeface="+mn-ea"/>
              </a:rPr>
              <a:t>码</a:t>
            </a:r>
            <a:r>
              <a:rPr lang="en-US" altLang="zh-CN" sz="2400" b="1" dirty="0" smtClean="0">
                <a:latin typeface="+mn-ea"/>
              </a:rPr>
              <a:t>17H</a:t>
            </a:r>
            <a:r>
              <a:rPr lang="zh-CN" altLang="en-US" sz="2400" b="1" dirty="0" smtClean="0">
                <a:latin typeface="+mn-ea"/>
              </a:rPr>
              <a:t>）或文终字符</a:t>
            </a:r>
            <a:r>
              <a:rPr lang="en-US" altLang="zh-CN" sz="2400" b="1" dirty="0" smtClean="0">
                <a:latin typeface="+mn-ea"/>
              </a:rPr>
              <a:t>ETX</a:t>
            </a:r>
            <a:r>
              <a:rPr lang="zh-CN" altLang="en-US" sz="2400" b="1" dirty="0" smtClean="0">
                <a:latin typeface="+mn-ea"/>
              </a:rPr>
              <a:t>（</a:t>
            </a:r>
            <a:r>
              <a:rPr lang="en-US" altLang="zh-CN" sz="2400" b="1" dirty="0" smtClean="0">
                <a:latin typeface="+mn-ea"/>
              </a:rPr>
              <a:t>ASCII</a:t>
            </a:r>
            <a:r>
              <a:rPr lang="zh-CN" altLang="en-US" sz="2400" b="1" dirty="0" smtClean="0">
                <a:latin typeface="+mn-ea"/>
              </a:rPr>
              <a:t>码为</a:t>
            </a:r>
            <a:r>
              <a:rPr lang="en-US" altLang="zh-CN" sz="2400" b="1" dirty="0" smtClean="0">
                <a:latin typeface="+mn-ea"/>
              </a:rPr>
              <a:t>03H</a:t>
            </a:r>
            <a:r>
              <a:rPr lang="zh-CN" altLang="en-US" sz="2400" b="1" dirty="0" smtClean="0">
                <a:latin typeface="+mn-ea"/>
              </a:rPr>
              <a:t>）。</a:t>
            </a:r>
            <a:endParaRPr lang="en-US" altLang="zh-CN" sz="2400" b="1" dirty="0" smtClean="0">
              <a:latin typeface="+mn-ea"/>
            </a:endParaRPr>
          </a:p>
          <a:p>
            <a:pPr marL="0" indent="0">
              <a:buFont typeface="Wingdings" pitchFamily="2" charset="2"/>
              <a:buNone/>
              <a:defRPr/>
            </a:pPr>
            <a:r>
              <a:rPr lang="zh-CN" altLang="en-US" sz="2400" b="1" dirty="0" smtClean="0">
                <a:solidFill>
                  <a:srgbClr val="FF0000"/>
                </a:solidFill>
                <a:latin typeface="+mn-ea"/>
              </a:rPr>
              <a:t>块校验：</a:t>
            </a:r>
            <a:r>
              <a:rPr lang="zh-CN" altLang="en-US" sz="2400" b="1" dirty="0" smtClean="0">
                <a:latin typeface="+mn-ea"/>
              </a:rPr>
              <a:t>可用奇偶校验、代码和校验和循环冗余校验码方式。</a:t>
            </a:r>
            <a:endParaRPr lang="en-US" altLang="zh-CN" sz="2400" b="1" dirty="0" smtClean="0">
              <a:latin typeface="+mn-ea"/>
            </a:endParaRPr>
          </a:p>
          <a:p>
            <a:pPr marL="0" indent="0">
              <a:buFont typeface="Wingdings" pitchFamily="2" charset="2"/>
              <a:buNone/>
              <a:defRPr/>
            </a:pPr>
            <a:r>
              <a:rPr lang="en-US" altLang="zh-CN" sz="2400" b="1" dirty="0">
                <a:latin typeface="+mn-ea"/>
              </a:rPr>
              <a:t> </a:t>
            </a:r>
            <a:r>
              <a:rPr lang="en-US" altLang="zh-CN" sz="2400" b="1" dirty="0" smtClean="0">
                <a:latin typeface="+mn-ea"/>
              </a:rPr>
              <a:t>   </a:t>
            </a:r>
            <a:r>
              <a:rPr lang="zh-CN" altLang="en-US" sz="2400" b="1" dirty="0" smtClean="0">
                <a:latin typeface="+mn-ea"/>
              </a:rPr>
              <a:t>典型的面向字符的同步规程，如</a:t>
            </a:r>
            <a:r>
              <a:rPr lang="en-US" altLang="zh-CN" sz="2400" b="1" dirty="0" smtClean="0">
                <a:latin typeface="+mn-ea"/>
              </a:rPr>
              <a:t>IBM</a:t>
            </a:r>
            <a:r>
              <a:rPr lang="zh-CN" altLang="en-US" sz="2400" b="1" dirty="0" smtClean="0">
                <a:latin typeface="+mn-ea"/>
              </a:rPr>
              <a:t>的二进制同步规程</a:t>
            </a:r>
            <a:r>
              <a:rPr lang="en-US" altLang="zh-CN" sz="2400" b="1" dirty="0" smtClean="0">
                <a:latin typeface="+mn-ea"/>
              </a:rPr>
              <a:t>BSC</a:t>
            </a:r>
            <a:r>
              <a:rPr lang="zh-CN" altLang="en-US" sz="2400" b="1" dirty="0" smtClean="0">
                <a:latin typeface="+mn-ea"/>
              </a:rPr>
              <a:t>。</a:t>
            </a:r>
            <a:endParaRPr lang="zh-CN" altLang="en-US" sz="2400" b="1" dirty="0">
              <a:latin typeface="+mn-ea"/>
            </a:endParaRPr>
          </a:p>
        </p:txBody>
      </p:sp>
      <p:sp>
        <p:nvSpPr>
          <p:cNvPr id="17410"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D61941BB-F9AC-42C3-9A60-E728553DA69B}" type="slidenum">
              <a:rPr lang="zh-CN" altLang="en-US" sz="1000"/>
              <a:pPr>
                <a:spcBef>
                  <a:spcPct val="0"/>
                </a:spcBef>
                <a:buClrTx/>
                <a:buFontTx/>
                <a:buNone/>
              </a:pPr>
              <a:t>4</a:t>
            </a:fld>
            <a:endParaRPr lang="en-US" altLang="zh-CN" sz="1000"/>
          </a:p>
        </p:txBody>
      </p:sp>
      <p:pic>
        <p:nvPicPr>
          <p:cNvPr id="17412"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315" y="836712"/>
            <a:ext cx="8356600" cy="72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49213"/>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3830FC7B-45DC-4F9C-A289-1086A41B09D2}" type="slidenum">
              <a:rPr lang="en-US" altLang="zh-CN" smtClean="0"/>
              <a:t>4</a:t>
            </a:fld>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r>
              <a:rPr lang="zh-CN" altLang="en-US" dirty="0" smtClean="0">
                <a:solidFill>
                  <a:srgbClr val="990000"/>
                </a:solidFill>
              </a:rPr>
              <a:t>单片机接收程序如下：</a:t>
            </a:r>
            <a:endParaRPr lang="zh-CN" altLang="en-US" dirty="0">
              <a:solidFill>
                <a:srgbClr val="990000"/>
              </a:solidFill>
            </a:endParaRPr>
          </a:p>
        </p:txBody>
      </p:sp>
      <p:sp>
        <p:nvSpPr>
          <p:cNvPr id="4" name="页脚占位符 3"/>
          <p:cNvSpPr>
            <a:spLocks noGrp="1"/>
          </p:cNvSpPr>
          <p:nvPr>
            <p:ph type="ftr" sz="quarter" idx="10"/>
          </p:nvPr>
        </p:nvSpPr>
        <p:spPr/>
        <p:txBody>
          <a:bodyPr/>
          <a:lstStyle/>
          <a:p>
            <a:pPr>
              <a:defRPr/>
            </a:pPr>
            <a:fld id="{B129C7D2-DE73-45DE-85BC-9DAFC6402D45}" type="slidenum">
              <a:rPr lang="en-US" altLang="zh-CN" smtClean="0">
                <a:solidFill>
                  <a:srgbClr val="FFFF00"/>
                </a:solidFill>
              </a:rPr>
              <a:pPr>
                <a:defRPr/>
              </a:pPr>
              <a:t>40</a:t>
            </a:fld>
            <a:endParaRPr lang="en-US" altLang="zh-CN" dirty="0">
              <a:solidFill>
                <a:srgbClr val="FFFF00"/>
              </a:solidFill>
            </a:endParaRPr>
          </a:p>
        </p:txBody>
      </p:sp>
      <p:pic>
        <p:nvPicPr>
          <p:cNvPr id="15362" name="Picture 2"/>
          <p:cNvPicPr>
            <a:picLocks noGrp="1" noChangeAspect="1" noChangeArrowheads="1"/>
          </p:cNvPicPr>
          <p:nvPr>
            <p:ph idx="1"/>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11560" y="1196752"/>
            <a:ext cx="8064896"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1065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p:nvPr>
        </p:nvSpPr>
        <p:spPr/>
        <p:txBody>
          <a:bodyPr/>
          <a:lstStyle/>
          <a:p>
            <a:r>
              <a:rPr lang="en-US" altLang="zh-CN" b="1" dirty="0" smtClean="0">
                <a:solidFill>
                  <a:srgbClr val="C00000"/>
                </a:solidFill>
              </a:rPr>
              <a:t>7.4.3 </a:t>
            </a:r>
            <a:r>
              <a:rPr lang="zh-CN" altLang="en-US" b="1" dirty="0" smtClean="0">
                <a:solidFill>
                  <a:srgbClr val="C00000"/>
                </a:solidFill>
              </a:rPr>
              <a:t>单片机多机通信系统</a:t>
            </a:r>
            <a:endParaRPr lang="zh-CN" altLang="en-US" dirty="0" smtClean="0">
              <a:solidFill>
                <a:srgbClr val="C00000"/>
              </a:solidFill>
            </a:endParaRPr>
          </a:p>
        </p:txBody>
      </p:sp>
      <p:sp>
        <p:nvSpPr>
          <p:cNvPr id="14339" name="内容占位符 2"/>
          <p:cNvSpPr>
            <a:spLocks noGrp="1" noChangeArrowheads="1"/>
          </p:cNvSpPr>
          <p:nvPr>
            <p:ph idx="1"/>
          </p:nvPr>
        </p:nvSpPr>
        <p:spPr/>
        <p:txBody>
          <a:bodyPr/>
          <a:lstStyle/>
          <a:p>
            <a:pPr>
              <a:buFont typeface="Wingdings 2" panose="05020102010507070707" pitchFamily="18" charset="2"/>
              <a:buNone/>
              <a:defRPr/>
            </a:pPr>
            <a:r>
              <a:rPr lang="en-US" altLang="zh-CN" b="1" dirty="0" smtClean="0">
                <a:solidFill>
                  <a:srgbClr val="9900FF"/>
                </a:solidFill>
              </a:rPr>
              <a:t>1. </a:t>
            </a:r>
            <a:r>
              <a:rPr lang="zh-CN" altLang="en-US" b="1" dirty="0" smtClean="0">
                <a:solidFill>
                  <a:srgbClr val="9900FF"/>
                </a:solidFill>
              </a:rPr>
              <a:t>多机通信原理和通信过程</a:t>
            </a:r>
          </a:p>
          <a:p>
            <a:pPr marL="0" indent="0">
              <a:buFont typeface="Wingdings" pitchFamily="2" charset="2"/>
              <a:buNone/>
              <a:defRPr/>
            </a:pPr>
            <a:r>
              <a:rPr lang="en-US" altLang="zh-CN" sz="2400" b="1" dirty="0" smtClean="0">
                <a:latin typeface="宋体" panose="02010600030101010101" pitchFamily="2" charset="-122"/>
              </a:rPr>
              <a:t>    51</a:t>
            </a:r>
            <a:r>
              <a:rPr lang="zh-CN" altLang="en-US" sz="2400" b="1" dirty="0" smtClean="0">
                <a:latin typeface="宋体" panose="02010600030101010101" pitchFamily="2" charset="-122"/>
              </a:rPr>
              <a:t>系列单片机的串口具有多机通讯功能，利用它可以构成各种分布式监控系统。经常采用图</a:t>
            </a:r>
            <a:r>
              <a:rPr lang="en-US" altLang="zh-CN" sz="2400" b="1" dirty="0" smtClean="0">
                <a:latin typeface="宋体" panose="02010600030101010101" pitchFamily="2" charset="-122"/>
              </a:rPr>
              <a:t>7-5</a:t>
            </a:r>
            <a:r>
              <a:rPr lang="zh-CN" altLang="en-US" sz="2400" b="1" dirty="0" smtClean="0">
                <a:latin typeface="宋体" panose="02010600030101010101" pitchFamily="2" charset="-122"/>
              </a:rPr>
              <a:t>的连接方式，图中每台从机都有一个不同于其他从机的地址。通讯时，由主机发出某个从机地址，当从机应答后，主机与从机即可以进行全双工通讯。</a:t>
            </a:r>
          </a:p>
          <a:p>
            <a:pPr marL="0" indent="0">
              <a:buFont typeface="Wingdings" pitchFamily="2" charset="2"/>
              <a:buNone/>
              <a:defRPr/>
            </a:pPr>
            <a:r>
              <a:rPr lang="zh-CN" altLang="en-US" sz="2400" b="1" dirty="0" smtClean="0">
                <a:latin typeface="宋体" panose="02010600030101010101" pitchFamily="2" charset="-122"/>
              </a:rPr>
              <a:t>    多机通讯时，要采用</a:t>
            </a:r>
            <a:r>
              <a:rPr lang="en-US" altLang="zh-CN" sz="2400" b="1" dirty="0" smtClean="0">
                <a:latin typeface="宋体" panose="02010600030101010101" pitchFamily="2" charset="-122"/>
              </a:rPr>
              <a:t>SM2</a:t>
            </a:r>
            <a:r>
              <a:rPr lang="zh-CN" altLang="en-US" sz="2400" b="1" dirty="0" smtClean="0">
                <a:latin typeface="宋体" panose="02010600030101010101" pitchFamily="2" charset="-122"/>
              </a:rPr>
              <a:t>作为多机通讯控制位。传输串行数据时，用</a:t>
            </a:r>
            <a:r>
              <a:rPr lang="en-US" altLang="zh-CN" sz="2400" b="1" dirty="0" smtClean="0">
                <a:latin typeface="宋体" panose="02010600030101010101" pitchFamily="2" charset="-122"/>
              </a:rPr>
              <a:t>9</a:t>
            </a:r>
            <a:r>
              <a:rPr lang="zh-CN" altLang="en-US" sz="2400" b="1" dirty="0" smtClean="0">
                <a:latin typeface="宋体" panose="02010600030101010101" pitchFamily="2" charset="-122"/>
              </a:rPr>
              <a:t>位数据的形式。单片机多机通信系统连接如图</a:t>
            </a:r>
            <a:r>
              <a:rPr lang="en-US" altLang="zh-CN" sz="2400" b="1" dirty="0" smtClean="0">
                <a:latin typeface="宋体" panose="02010600030101010101" pitchFamily="2" charset="-122"/>
              </a:rPr>
              <a:t>7-15</a:t>
            </a:r>
            <a:r>
              <a:rPr lang="zh-CN" altLang="en-US" sz="2400" b="1" dirty="0" smtClean="0">
                <a:latin typeface="宋体" panose="02010600030101010101" pitchFamily="2" charset="-122"/>
              </a:rPr>
              <a:t>所示。</a:t>
            </a:r>
            <a:endParaRPr lang="en-US" altLang="zh-CN" sz="2400" b="1" dirty="0" smtClean="0">
              <a:latin typeface="宋体" panose="02010600030101010101" pitchFamily="2" charset="-122"/>
            </a:endParaRPr>
          </a:p>
          <a:p>
            <a:pPr>
              <a:defRPr/>
            </a:pPr>
            <a:endParaRPr lang="zh-CN" altLang="en-US" sz="2400" b="1" dirty="0" smtClean="0">
              <a:latin typeface="宋体" panose="02010600030101010101" pitchFamily="2" charset="-122"/>
            </a:endParaRPr>
          </a:p>
        </p:txBody>
      </p:sp>
      <p:sp>
        <p:nvSpPr>
          <p:cNvPr id="33796"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CC0FCB90-5529-438C-B1C5-9AB1DB48F25F}" type="slidenum">
              <a:rPr lang="en-US" altLang="zh-CN" sz="1000"/>
              <a:pPr>
                <a:spcBef>
                  <a:spcPct val="0"/>
                </a:spcBef>
                <a:buClrTx/>
                <a:buFontTx/>
                <a:buNone/>
              </a:pPr>
              <a:t>41</a:t>
            </a:fld>
            <a:endParaRPr lang="en-US" altLang="zh-CN" sz="1000"/>
          </a:p>
        </p:txBody>
      </p:sp>
      <p:pic>
        <p:nvPicPr>
          <p:cNvPr id="337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0"/>
          </p:nvPr>
        </p:nvSpPr>
        <p:spPr/>
        <p:txBody>
          <a:bodyPr/>
          <a:lstStyle/>
          <a:p>
            <a:pPr>
              <a:defRPr/>
            </a:pPr>
            <a:fld id="{36917CFA-3775-4580-BC11-6E10C82E3CC2}" type="slidenum">
              <a:rPr lang="en-US" altLang="zh-CN" smtClean="0"/>
              <a:t>41</a:t>
            </a:fld>
            <a:endParaRPr lang="en-US" altLang="zh-C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077072"/>
            <a:ext cx="846772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1617"/>
            <a:ext cx="7673975" cy="609600"/>
          </a:xfrm>
        </p:spPr>
        <p:txBody>
          <a:bodyPr/>
          <a:lstStyle/>
          <a:p>
            <a:pPr lvl="0">
              <a:spcBef>
                <a:spcPct val="20000"/>
              </a:spcBef>
              <a:defRPr/>
            </a:pPr>
            <a:r>
              <a:rPr lang="zh-CN" altLang="en-US" dirty="0">
                <a:solidFill>
                  <a:srgbClr val="0000FF"/>
                </a:solidFill>
                <a:latin typeface="宋体"/>
                <a:cs typeface="+mn-cs"/>
              </a:rPr>
              <a:t>（</a:t>
            </a:r>
            <a:r>
              <a:rPr lang="en-US" altLang="zh-CN" dirty="0">
                <a:solidFill>
                  <a:srgbClr val="0000FF"/>
                </a:solidFill>
                <a:latin typeface="宋体"/>
                <a:cs typeface="+mn-cs"/>
              </a:rPr>
              <a:t>1</a:t>
            </a:r>
            <a:r>
              <a:rPr lang="zh-CN" altLang="en-US" dirty="0">
                <a:solidFill>
                  <a:srgbClr val="0000FF"/>
                </a:solidFill>
                <a:latin typeface="宋体"/>
                <a:cs typeface="+mn-cs"/>
              </a:rPr>
              <a:t>）多机通讯的</a:t>
            </a:r>
            <a:r>
              <a:rPr lang="zh-CN" altLang="en-US" dirty="0" smtClean="0">
                <a:solidFill>
                  <a:srgbClr val="0000FF"/>
                </a:solidFill>
                <a:latin typeface="宋体"/>
                <a:cs typeface="+mn-cs"/>
              </a:rPr>
              <a:t>原理</a:t>
            </a:r>
            <a:endParaRPr lang="zh-CN" altLang="en-US" dirty="0"/>
          </a:p>
        </p:txBody>
      </p:sp>
      <p:sp>
        <p:nvSpPr>
          <p:cNvPr id="15362" name="内容占位符 2"/>
          <p:cNvSpPr>
            <a:spLocks noGrp="1" noChangeArrowheads="1"/>
          </p:cNvSpPr>
          <p:nvPr>
            <p:ph idx="1"/>
          </p:nvPr>
        </p:nvSpPr>
        <p:spPr/>
        <p:txBody>
          <a:bodyPr/>
          <a:lstStyle/>
          <a:p>
            <a:pPr marL="0" indent="0">
              <a:spcBef>
                <a:spcPts val="600"/>
              </a:spcBef>
              <a:buFont typeface="Wingdings" pitchFamily="2" charset="2"/>
              <a:buNone/>
              <a:defRPr/>
            </a:pPr>
            <a:r>
              <a:rPr lang="zh-CN" altLang="en-US" b="1" dirty="0" smtClean="0">
                <a:latin typeface="+mn-ea"/>
              </a:rPr>
              <a:t>    串行控制寄存器</a:t>
            </a:r>
            <a:r>
              <a:rPr lang="en-US" altLang="zh-CN" b="1" dirty="0" smtClean="0">
                <a:latin typeface="+mn-ea"/>
              </a:rPr>
              <a:t>SCON</a:t>
            </a:r>
            <a:r>
              <a:rPr lang="zh-CN" altLang="en-US" b="1" dirty="0" smtClean="0">
                <a:latin typeface="+mn-ea"/>
              </a:rPr>
              <a:t>中的</a:t>
            </a:r>
            <a:r>
              <a:rPr lang="en-US" altLang="zh-CN" b="1" dirty="0" smtClean="0">
                <a:solidFill>
                  <a:srgbClr val="FF0000"/>
                </a:solidFill>
                <a:latin typeface="+mn-ea"/>
              </a:rPr>
              <a:t>SM2</a:t>
            </a:r>
            <a:r>
              <a:rPr lang="zh-CN" altLang="en-US" b="1" dirty="0" smtClean="0">
                <a:solidFill>
                  <a:srgbClr val="FF0000"/>
                </a:solidFill>
                <a:latin typeface="+mn-ea"/>
              </a:rPr>
              <a:t>被置为</a:t>
            </a:r>
            <a:r>
              <a:rPr lang="en-US" altLang="zh-CN" b="1" dirty="0" smtClean="0">
                <a:solidFill>
                  <a:srgbClr val="FF0000"/>
                </a:solidFill>
                <a:latin typeface="+mn-ea"/>
              </a:rPr>
              <a:t>1</a:t>
            </a:r>
            <a:r>
              <a:rPr lang="zh-CN" altLang="en-US" b="1" dirty="0" smtClean="0">
                <a:solidFill>
                  <a:srgbClr val="FF0000"/>
                </a:solidFill>
                <a:latin typeface="+mn-ea"/>
              </a:rPr>
              <a:t>后</a:t>
            </a:r>
            <a:r>
              <a:rPr lang="zh-CN" altLang="en-US" b="1" dirty="0" smtClean="0">
                <a:latin typeface="+mn-ea"/>
              </a:rPr>
              <a:t>，串行口接收到的第</a:t>
            </a:r>
            <a:r>
              <a:rPr lang="en-US" altLang="zh-CN" b="1" dirty="0" smtClean="0">
                <a:latin typeface="+mn-ea"/>
              </a:rPr>
              <a:t>9</a:t>
            </a:r>
            <a:r>
              <a:rPr lang="zh-CN" altLang="en-US" b="1" dirty="0" smtClean="0">
                <a:latin typeface="+mn-ea"/>
              </a:rPr>
              <a:t>位不再作为校验位直接存在</a:t>
            </a:r>
            <a:r>
              <a:rPr lang="en-US" altLang="zh-CN" b="1" dirty="0" smtClean="0">
                <a:latin typeface="+mn-ea"/>
              </a:rPr>
              <a:t>RB8</a:t>
            </a:r>
            <a:r>
              <a:rPr lang="zh-CN" altLang="en-US" b="1" dirty="0" smtClean="0">
                <a:latin typeface="+mn-ea"/>
              </a:rPr>
              <a:t>中，</a:t>
            </a:r>
            <a:r>
              <a:rPr lang="zh-CN" altLang="en-US" b="1" dirty="0" smtClean="0">
                <a:solidFill>
                  <a:srgbClr val="FF0000"/>
                </a:solidFill>
                <a:latin typeface="+mn-ea"/>
              </a:rPr>
              <a:t>于是根据其值</a:t>
            </a:r>
            <a:r>
              <a:rPr lang="en-US" altLang="zh-CN" b="1" dirty="0" smtClean="0">
                <a:solidFill>
                  <a:srgbClr val="FF0000"/>
                </a:solidFill>
                <a:latin typeface="+mn-ea"/>
              </a:rPr>
              <a:t>1</a:t>
            </a:r>
            <a:r>
              <a:rPr lang="zh-CN" altLang="en-US" b="1" dirty="0" smtClean="0">
                <a:solidFill>
                  <a:srgbClr val="FF0000"/>
                </a:solidFill>
                <a:latin typeface="+mn-ea"/>
              </a:rPr>
              <a:t>或</a:t>
            </a:r>
            <a:r>
              <a:rPr lang="en-US" altLang="zh-CN" b="1" dirty="0" smtClean="0">
                <a:solidFill>
                  <a:srgbClr val="FF0000"/>
                </a:solidFill>
                <a:latin typeface="+mn-ea"/>
              </a:rPr>
              <a:t>0</a:t>
            </a:r>
            <a:r>
              <a:rPr lang="zh-CN" altLang="en-US" b="1" dirty="0" smtClean="0">
                <a:solidFill>
                  <a:srgbClr val="FF0000"/>
                </a:solidFill>
                <a:latin typeface="+mn-ea"/>
              </a:rPr>
              <a:t>，对数据进行不同的操作。</a:t>
            </a:r>
          </a:p>
          <a:p>
            <a:pPr lvl="1" indent="0">
              <a:spcBef>
                <a:spcPts val="600"/>
              </a:spcBef>
              <a:buFont typeface="+mj-ea"/>
              <a:buAutoNum type="circleNumDbPlain"/>
              <a:defRPr/>
            </a:pPr>
            <a:r>
              <a:rPr lang="zh-CN" altLang="en-US" sz="2400" b="1" dirty="0" smtClean="0">
                <a:latin typeface="+mn-ea"/>
              </a:rPr>
              <a:t> </a:t>
            </a:r>
            <a:r>
              <a:rPr lang="en-US" altLang="zh-CN" sz="2400" b="1" dirty="0" smtClean="0">
                <a:latin typeface="+mn-ea"/>
              </a:rPr>
              <a:t>SM2=1</a:t>
            </a:r>
            <a:r>
              <a:rPr lang="zh-CN" altLang="en-US" sz="2400" b="1" dirty="0" smtClean="0">
                <a:latin typeface="+mn-ea"/>
              </a:rPr>
              <a:t>时，当第</a:t>
            </a:r>
            <a:r>
              <a:rPr lang="en-US" altLang="zh-CN" sz="2400" b="1" dirty="0" smtClean="0">
                <a:latin typeface="+mn-ea"/>
              </a:rPr>
              <a:t>9</a:t>
            </a:r>
            <a:r>
              <a:rPr lang="zh-CN" altLang="en-US" sz="2400" b="1" dirty="0" smtClean="0">
                <a:latin typeface="+mn-ea"/>
              </a:rPr>
              <a:t>位为</a:t>
            </a:r>
            <a:r>
              <a:rPr lang="en-US" altLang="zh-CN" sz="2400" b="1" dirty="0" smtClean="0">
                <a:latin typeface="+mn-ea"/>
              </a:rPr>
              <a:t>1</a:t>
            </a:r>
            <a:r>
              <a:rPr lang="zh-CN" altLang="en-US" sz="2400" b="1" dirty="0" smtClean="0">
                <a:latin typeface="+mn-ea"/>
              </a:rPr>
              <a:t>，且</a:t>
            </a:r>
            <a:r>
              <a:rPr lang="en-US" altLang="zh-CN" sz="2400" b="1" dirty="0" smtClean="0">
                <a:latin typeface="+mn-ea"/>
              </a:rPr>
              <a:t>RI</a:t>
            </a:r>
            <a:r>
              <a:rPr lang="zh-CN" altLang="en-US" sz="2400" b="1" dirty="0" smtClean="0">
                <a:latin typeface="+mn-ea"/>
              </a:rPr>
              <a:t>＝</a:t>
            </a:r>
            <a:r>
              <a:rPr lang="en-US" altLang="zh-CN" sz="2400" b="1" dirty="0" smtClean="0">
                <a:latin typeface="+mn-ea"/>
              </a:rPr>
              <a:t>0</a:t>
            </a:r>
            <a:r>
              <a:rPr lang="zh-CN" altLang="en-US" sz="2400" b="1" dirty="0" smtClean="0">
                <a:latin typeface="+mn-ea"/>
              </a:rPr>
              <a:t>，则把收到的数据存入</a:t>
            </a:r>
            <a:r>
              <a:rPr lang="en-US" altLang="zh-CN" sz="2400" b="1" dirty="0" smtClean="0">
                <a:latin typeface="+mn-ea"/>
              </a:rPr>
              <a:t>SBUF</a:t>
            </a:r>
            <a:r>
              <a:rPr lang="zh-CN" altLang="en-US" sz="2400" b="1" dirty="0" smtClean="0">
                <a:latin typeface="+mn-ea"/>
              </a:rPr>
              <a:t>，并置</a:t>
            </a:r>
            <a:r>
              <a:rPr lang="en-US" altLang="zh-CN" sz="2400" b="1" dirty="0" smtClean="0">
                <a:latin typeface="+mn-ea"/>
              </a:rPr>
              <a:t>RI</a:t>
            </a:r>
            <a:r>
              <a:rPr lang="zh-CN" altLang="en-US" sz="2400" b="1" dirty="0" smtClean="0">
                <a:latin typeface="+mn-ea"/>
              </a:rPr>
              <a:t>为</a:t>
            </a:r>
            <a:r>
              <a:rPr lang="en-US" altLang="zh-CN" sz="2400" b="1" dirty="0" smtClean="0">
                <a:latin typeface="+mn-ea"/>
              </a:rPr>
              <a:t>1</a:t>
            </a:r>
            <a:r>
              <a:rPr lang="zh-CN" altLang="en-US" sz="2400" b="1" dirty="0" smtClean="0">
                <a:latin typeface="+mn-ea"/>
              </a:rPr>
              <a:t>（</a:t>
            </a:r>
            <a:r>
              <a:rPr lang="zh-CN" altLang="en-US" sz="2400" b="1" dirty="0" smtClean="0">
                <a:solidFill>
                  <a:srgbClr val="FF0000"/>
                </a:solidFill>
                <a:latin typeface="+mn-ea"/>
              </a:rPr>
              <a:t>此时为地址帧信息</a:t>
            </a:r>
            <a:r>
              <a:rPr lang="zh-CN" altLang="en-US" sz="2400" b="1" dirty="0" smtClean="0">
                <a:latin typeface="+mn-ea"/>
              </a:rPr>
              <a:t>）；</a:t>
            </a:r>
          </a:p>
          <a:p>
            <a:pPr lvl="1" indent="0">
              <a:spcBef>
                <a:spcPts val="600"/>
              </a:spcBef>
              <a:buFont typeface="+mj-ea"/>
              <a:buAutoNum type="circleNumDbPlain"/>
              <a:defRPr/>
            </a:pPr>
            <a:r>
              <a:rPr lang="en-US" altLang="zh-CN" sz="2400" b="1" dirty="0" smtClean="0">
                <a:latin typeface="+mn-ea"/>
              </a:rPr>
              <a:t> SM2=1</a:t>
            </a:r>
            <a:r>
              <a:rPr lang="zh-CN" altLang="en-US" sz="2400" b="1" dirty="0" smtClean="0">
                <a:latin typeface="+mn-ea"/>
              </a:rPr>
              <a:t>时，当第</a:t>
            </a:r>
            <a:r>
              <a:rPr lang="en-US" altLang="zh-CN" sz="2400" b="1" dirty="0" smtClean="0">
                <a:latin typeface="+mn-ea"/>
              </a:rPr>
              <a:t>9</a:t>
            </a:r>
            <a:r>
              <a:rPr lang="zh-CN" altLang="en-US" sz="2400" b="1" dirty="0" smtClean="0">
                <a:latin typeface="+mn-ea"/>
              </a:rPr>
              <a:t>位为</a:t>
            </a:r>
            <a:r>
              <a:rPr lang="en-US" altLang="zh-CN" sz="2400" b="1" dirty="0" smtClean="0">
                <a:latin typeface="+mn-ea"/>
              </a:rPr>
              <a:t>0</a:t>
            </a:r>
            <a:r>
              <a:rPr lang="zh-CN" altLang="en-US" sz="2400" b="1" dirty="0" smtClean="0">
                <a:latin typeface="+mn-ea"/>
              </a:rPr>
              <a:t>时，放弃收到的数据，不做任何操作（</a:t>
            </a:r>
            <a:r>
              <a:rPr lang="zh-CN" altLang="en-US" sz="2400" b="1" dirty="0" smtClean="0">
                <a:solidFill>
                  <a:srgbClr val="FF0000"/>
                </a:solidFill>
                <a:latin typeface="+mn-ea"/>
              </a:rPr>
              <a:t>此时为未被寻址的从机状态</a:t>
            </a:r>
            <a:r>
              <a:rPr lang="zh-CN" altLang="en-US" sz="2400" b="1" dirty="0" smtClean="0">
                <a:latin typeface="+mn-ea"/>
              </a:rPr>
              <a:t>）。</a:t>
            </a:r>
          </a:p>
          <a:p>
            <a:pPr marL="0" indent="0">
              <a:spcBef>
                <a:spcPts val="600"/>
              </a:spcBef>
              <a:buFont typeface="Wingdings 2" panose="05020102010507070707" pitchFamily="18" charset="2"/>
              <a:buNone/>
              <a:defRPr/>
            </a:pPr>
            <a:r>
              <a:rPr lang="zh-CN" altLang="en-US" b="1" dirty="0" smtClean="0">
                <a:latin typeface="+mn-ea"/>
              </a:rPr>
              <a:t>    当将</a:t>
            </a:r>
            <a:r>
              <a:rPr lang="en-US" altLang="zh-CN" b="1" dirty="0" smtClean="0">
                <a:latin typeface="+mn-ea"/>
              </a:rPr>
              <a:t>SM2</a:t>
            </a:r>
            <a:r>
              <a:rPr lang="zh-CN" altLang="en-US" b="1" dirty="0" smtClean="0">
                <a:latin typeface="+mn-ea"/>
              </a:rPr>
              <a:t>置</a:t>
            </a:r>
            <a:r>
              <a:rPr lang="en-US" altLang="zh-CN" b="1" dirty="0" smtClean="0">
                <a:latin typeface="+mn-ea"/>
              </a:rPr>
              <a:t>0</a:t>
            </a:r>
            <a:r>
              <a:rPr lang="zh-CN" altLang="en-US" b="1" dirty="0" smtClean="0">
                <a:latin typeface="+mn-ea"/>
              </a:rPr>
              <a:t>后，则按照单机通讯的原则工作，无论第</a:t>
            </a:r>
            <a:r>
              <a:rPr lang="en-US" altLang="zh-CN" b="1" dirty="0" smtClean="0">
                <a:latin typeface="+mn-ea"/>
              </a:rPr>
              <a:t>9</a:t>
            </a:r>
            <a:r>
              <a:rPr lang="zh-CN" altLang="en-US" b="1" dirty="0" smtClean="0">
                <a:latin typeface="+mn-ea"/>
              </a:rPr>
              <a:t>位是</a:t>
            </a:r>
            <a:r>
              <a:rPr lang="en-US" altLang="zh-CN" b="1" dirty="0" smtClean="0">
                <a:latin typeface="+mn-ea"/>
              </a:rPr>
              <a:t>1</a:t>
            </a:r>
            <a:r>
              <a:rPr lang="zh-CN" altLang="en-US" b="1" dirty="0" smtClean="0">
                <a:latin typeface="+mn-ea"/>
              </a:rPr>
              <a:t>还是</a:t>
            </a:r>
            <a:r>
              <a:rPr lang="en-US" altLang="zh-CN" b="1" dirty="0" smtClean="0">
                <a:latin typeface="+mn-ea"/>
              </a:rPr>
              <a:t>0</a:t>
            </a:r>
            <a:r>
              <a:rPr lang="zh-CN" altLang="en-US" b="1" dirty="0" smtClean="0">
                <a:latin typeface="+mn-ea"/>
              </a:rPr>
              <a:t>，都将数据存入</a:t>
            </a:r>
            <a:r>
              <a:rPr lang="en-US" altLang="zh-CN" b="1" dirty="0" smtClean="0">
                <a:latin typeface="+mn-ea"/>
              </a:rPr>
              <a:t>SBUF</a:t>
            </a:r>
            <a:r>
              <a:rPr lang="zh-CN" altLang="en-US" b="1" dirty="0" smtClean="0">
                <a:latin typeface="+mn-ea"/>
              </a:rPr>
              <a:t>中，并置</a:t>
            </a:r>
            <a:r>
              <a:rPr lang="en-US" altLang="zh-CN" b="1" dirty="0" smtClean="0">
                <a:latin typeface="+mn-ea"/>
              </a:rPr>
              <a:t>RI</a:t>
            </a:r>
            <a:r>
              <a:rPr lang="zh-CN" altLang="en-US" b="1" dirty="0" smtClean="0">
                <a:latin typeface="+mn-ea"/>
              </a:rPr>
              <a:t>为</a:t>
            </a:r>
            <a:r>
              <a:rPr lang="en-US" altLang="zh-CN" b="1" dirty="0" smtClean="0">
                <a:latin typeface="+mn-ea"/>
              </a:rPr>
              <a:t>1</a:t>
            </a:r>
            <a:r>
              <a:rPr lang="zh-CN" altLang="en-US" b="1" dirty="0" smtClean="0">
                <a:latin typeface="+mn-ea"/>
              </a:rPr>
              <a:t>（被寻址到的从机应采用此状态接收数据）。</a:t>
            </a:r>
          </a:p>
          <a:p>
            <a:pPr marL="0" indent="0">
              <a:spcBef>
                <a:spcPts val="600"/>
              </a:spcBef>
              <a:buFont typeface="Wingdings 2" panose="05020102010507070707" pitchFamily="18" charset="2"/>
              <a:buNone/>
              <a:defRPr/>
            </a:pPr>
            <a:r>
              <a:rPr lang="zh-CN" altLang="en-US" b="1" dirty="0" smtClean="0">
                <a:latin typeface="+mn-ea"/>
              </a:rPr>
              <a:t>	利用</a:t>
            </a:r>
            <a:r>
              <a:rPr lang="en-US" altLang="zh-CN" b="1" dirty="0" smtClean="0">
                <a:latin typeface="+mn-ea"/>
              </a:rPr>
              <a:t>SM2</a:t>
            </a:r>
            <a:r>
              <a:rPr lang="zh-CN" altLang="en-US" b="1" dirty="0" smtClean="0">
                <a:latin typeface="+mn-ea"/>
              </a:rPr>
              <a:t>这一特点，即可以进行多机通讯。</a:t>
            </a:r>
          </a:p>
        </p:txBody>
      </p:sp>
      <p:sp>
        <p:nvSpPr>
          <p:cNvPr id="34819"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84715A14-3F51-4ABA-B97B-0816CCF8B492}" type="slidenum">
              <a:rPr lang="en-US" altLang="zh-CN" sz="1000"/>
              <a:pPr>
                <a:spcBef>
                  <a:spcPct val="0"/>
                </a:spcBef>
                <a:buClrTx/>
                <a:buFontTx/>
                <a:buNone/>
              </a:pPr>
              <a:t>42</a:t>
            </a:fld>
            <a:endParaRPr lang="en-US" altLang="zh-CN" sz="1000"/>
          </a:p>
        </p:txBody>
      </p:sp>
      <p:pic>
        <p:nvPicPr>
          <p:cNvPr id="348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9E7F4A95-5114-4B91-91A6-5BFFA24AFAF2}" type="slidenum">
              <a:rPr lang="en-US" altLang="zh-CN" smtClean="0"/>
              <a:t>42</a:t>
            </a:fld>
            <a:endParaRPr lang="en-US" altLang="zh-CN" dirty="0"/>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38150"/>
            <a:ext cx="7673975" cy="609600"/>
          </a:xfrm>
        </p:spPr>
        <p:txBody>
          <a:bodyPr/>
          <a:lstStyle/>
          <a:p>
            <a:pPr lvl="0">
              <a:spcBef>
                <a:spcPts val="0"/>
              </a:spcBef>
              <a:defRPr/>
            </a:pPr>
            <a:r>
              <a:rPr lang="zh-CN" altLang="en-US" dirty="0">
                <a:solidFill>
                  <a:srgbClr val="0000FF"/>
                </a:solidFill>
                <a:latin typeface="宋体"/>
                <a:cs typeface="+mn-cs"/>
              </a:rPr>
              <a:t>（</a:t>
            </a:r>
            <a:r>
              <a:rPr lang="en-US" altLang="zh-CN" dirty="0">
                <a:solidFill>
                  <a:srgbClr val="0000FF"/>
                </a:solidFill>
                <a:latin typeface="宋体"/>
                <a:cs typeface="+mn-cs"/>
              </a:rPr>
              <a:t>2</a:t>
            </a:r>
            <a:r>
              <a:rPr lang="zh-CN" altLang="en-US" dirty="0">
                <a:solidFill>
                  <a:srgbClr val="0000FF"/>
                </a:solidFill>
                <a:latin typeface="宋体"/>
                <a:cs typeface="+mn-cs"/>
              </a:rPr>
              <a:t>）多机通讯操作</a:t>
            </a:r>
            <a:r>
              <a:rPr lang="zh-CN" altLang="en-US" dirty="0" smtClean="0">
                <a:solidFill>
                  <a:srgbClr val="0000FF"/>
                </a:solidFill>
                <a:latin typeface="宋体"/>
                <a:cs typeface="+mn-cs"/>
              </a:rPr>
              <a:t>流程</a:t>
            </a:r>
            <a:endParaRPr lang="zh-CN" altLang="en-US" dirty="0"/>
          </a:p>
        </p:txBody>
      </p:sp>
      <p:sp>
        <p:nvSpPr>
          <p:cNvPr id="16386" name="内容占位符 2"/>
          <p:cNvSpPr>
            <a:spLocks noGrp="1" noChangeArrowheads="1"/>
          </p:cNvSpPr>
          <p:nvPr>
            <p:ph idx="1"/>
          </p:nvPr>
        </p:nvSpPr>
        <p:spPr>
          <a:ln>
            <a:solidFill>
              <a:schemeClr val="bg1"/>
            </a:solidFill>
          </a:ln>
        </p:spPr>
        <p:txBody>
          <a:bodyPr/>
          <a:lstStyle/>
          <a:p>
            <a:pPr marL="514350" lvl="1" indent="-514350">
              <a:spcBef>
                <a:spcPts val="0"/>
              </a:spcBef>
              <a:buClrTx/>
              <a:buFont typeface="+mj-ea"/>
              <a:buAutoNum type="circleNumDbPlain"/>
              <a:defRPr/>
            </a:pPr>
            <a:r>
              <a:rPr lang="zh-CN" altLang="en-US" sz="2400" b="1" dirty="0" smtClean="0">
                <a:latin typeface="+mn-ea"/>
              </a:rPr>
              <a:t>各个</a:t>
            </a:r>
            <a:r>
              <a:rPr lang="zh-CN" altLang="en-US" sz="2400" b="1" dirty="0" smtClean="0">
                <a:solidFill>
                  <a:srgbClr val="FF0000"/>
                </a:solidFill>
                <a:latin typeface="+mn-ea"/>
              </a:rPr>
              <a:t>从机先置</a:t>
            </a:r>
            <a:r>
              <a:rPr lang="en-US" altLang="zh-CN" sz="2400" b="1" dirty="0" smtClean="0">
                <a:solidFill>
                  <a:srgbClr val="FF0000"/>
                </a:solidFill>
                <a:latin typeface="+mn-ea"/>
              </a:rPr>
              <a:t>SM2</a:t>
            </a:r>
            <a:r>
              <a:rPr lang="zh-CN" altLang="en-US" sz="2400" b="1" dirty="0" smtClean="0">
                <a:solidFill>
                  <a:srgbClr val="FF0000"/>
                </a:solidFill>
                <a:latin typeface="+mn-ea"/>
              </a:rPr>
              <a:t>为</a:t>
            </a:r>
            <a:r>
              <a:rPr lang="en-US" altLang="zh-CN" sz="2400" b="1" dirty="0" smtClean="0">
                <a:solidFill>
                  <a:srgbClr val="FF0000"/>
                </a:solidFill>
                <a:latin typeface="+mn-ea"/>
              </a:rPr>
              <a:t>1</a:t>
            </a:r>
            <a:r>
              <a:rPr lang="zh-CN" altLang="en-US" sz="2400" b="1" dirty="0" smtClean="0">
                <a:latin typeface="+mn-ea"/>
              </a:rPr>
              <a:t>，处于只接收地址域的状态</a:t>
            </a:r>
            <a:r>
              <a:rPr lang="en-US" altLang="zh-CN" sz="2400" b="1" dirty="0" smtClean="0">
                <a:latin typeface="+mn-ea"/>
              </a:rPr>
              <a:t>(</a:t>
            </a:r>
            <a:r>
              <a:rPr lang="zh-CN" altLang="en-US" sz="2400" b="1" dirty="0" smtClean="0">
                <a:latin typeface="+mn-ea"/>
              </a:rPr>
              <a:t>只接收第</a:t>
            </a:r>
            <a:r>
              <a:rPr lang="en-US" altLang="zh-CN" sz="2400" b="1" dirty="0" smtClean="0">
                <a:latin typeface="+mn-ea"/>
              </a:rPr>
              <a:t>9</a:t>
            </a:r>
            <a:r>
              <a:rPr lang="zh-CN" altLang="en-US" sz="2400" b="1" dirty="0" smtClean="0">
                <a:latin typeface="+mn-ea"/>
              </a:rPr>
              <a:t>位为</a:t>
            </a:r>
            <a:r>
              <a:rPr lang="en-US" altLang="zh-CN" sz="2400" b="1" dirty="0" smtClean="0">
                <a:latin typeface="+mn-ea"/>
              </a:rPr>
              <a:t>1</a:t>
            </a:r>
            <a:r>
              <a:rPr lang="zh-CN" altLang="en-US" sz="2400" b="1" dirty="0" smtClean="0">
                <a:latin typeface="+mn-ea"/>
              </a:rPr>
              <a:t>的状态</a:t>
            </a:r>
            <a:r>
              <a:rPr lang="en-US" altLang="zh-CN" sz="2400" b="1" dirty="0" smtClean="0">
                <a:latin typeface="+mn-ea"/>
              </a:rPr>
              <a:t>)</a:t>
            </a:r>
            <a:r>
              <a:rPr lang="zh-CN" altLang="en-US" sz="2400" b="1" dirty="0" smtClean="0">
                <a:latin typeface="+mn-ea"/>
              </a:rPr>
              <a:t>。</a:t>
            </a:r>
          </a:p>
          <a:p>
            <a:pPr marL="457200" lvl="1" indent="-457200">
              <a:spcBef>
                <a:spcPts val="0"/>
              </a:spcBef>
              <a:buClrTx/>
              <a:buFont typeface="+mj-ea"/>
              <a:buAutoNum type="circleNumDbPlain"/>
              <a:defRPr/>
            </a:pPr>
            <a:r>
              <a:rPr lang="zh-CN" altLang="en-US" sz="2400" b="1" dirty="0" smtClean="0">
                <a:latin typeface="+mn-ea"/>
              </a:rPr>
              <a:t>主机发送一帧地址信息</a:t>
            </a:r>
            <a:r>
              <a:rPr lang="en-US" altLang="zh-CN" sz="2400" b="1" dirty="0" smtClean="0">
                <a:latin typeface="+mn-ea"/>
              </a:rPr>
              <a:t>,</a:t>
            </a:r>
            <a:r>
              <a:rPr lang="zh-CN" altLang="en-US" sz="2400" b="1" dirty="0" smtClean="0">
                <a:latin typeface="+mn-ea"/>
              </a:rPr>
              <a:t>其中</a:t>
            </a:r>
            <a:r>
              <a:rPr lang="en-US" altLang="zh-CN" sz="2400" b="1" dirty="0" smtClean="0">
                <a:latin typeface="+mn-ea"/>
              </a:rPr>
              <a:t>8</a:t>
            </a:r>
            <a:r>
              <a:rPr lang="zh-CN" altLang="en-US" sz="2400" b="1" dirty="0" smtClean="0">
                <a:latin typeface="+mn-ea"/>
              </a:rPr>
              <a:t>位地址，第</a:t>
            </a:r>
            <a:r>
              <a:rPr lang="en-US" altLang="zh-CN" sz="2400" b="1" dirty="0" smtClean="0">
                <a:latin typeface="+mn-ea"/>
              </a:rPr>
              <a:t>9</a:t>
            </a:r>
            <a:r>
              <a:rPr lang="zh-CN" altLang="en-US" sz="2400" b="1" dirty="0" smtClean="0">
                <a:latin typeface="+mn-ea"/>
              </a:rPr>
              <a:t>位为</a:t>
            </a:r>
            <a:r>
              <a:rPr lang="en-US" altLang="zh-CN" sz="2400" b="1" dirty="0" smtClean="0">
                <a:latin typeface="+mn-ea"/>
              </a:rPr>
              <a:t>1</a:t>
            </a:r>
            <a:r>
              <a:rPr lang="zh-CN" altLang="en-US" sz="2400" b="1" dirty="0" smtClean="0">
                <a:latin typeface="+mn-ea"/>
              </a:rPr>
              <a:t>，以表示</a:t>
            </a:r>
            <a:r>
              <a:rPr lang="zh-CN" altLang="en-US" sz="2400" b="1" dirty="0" smtClean="0">
                <a:solidFill>
                  <a:srgbClr val="FF0000"/>
                </a:solidFill>
                <a:latin typeface="+mn-ea"/>
              </a:rPr>
              <a:t>发送的是地址</a:t>
            </a:r>
            <a:r>
              <a:rPr lang="zh-CN" altLang="en-US" sz="2400" b="1" dirty="0" smtClean="0">
                <a:latin typeface="+mn-ea"/>
              </a:rPr>
              <a:t>。</a:t>
            </a:r>
            <a:endParaRPr lang="en-US" altLang="zh-CN" sz="2400" b="1" dirty="0" smtClean="0">
              <a:latin typeface="+mn-ea"/>
            </a:endParaRPr>
          </a:p>
          <a:p>
            <a:pPr marL="457200" lvl="1" indent="-457200">
              <a:spcBef>
                <a:spcPts val="0"/>
              </a:spcBef>
              <a:buClrTx/>
              <a:buFont typeface="+mj-ea"/>
              <a:buAutoNum type="circleNumDbPlain"/>
              <a:defRPr/>
            </a:pPr>
            <a:r>
              <a:rPr lang="zh-CN" altLang="en-US" sz="2400" b="1" dirty="0" smtClean="0">
                <a:latin typeface="+mn-ea"/>
              </a:rPr>
              <a:t>所有从机都可以接收到这个地址帧信息并保存在</a:t>
            </a:r>
            <a:r>
              <a:rPr lang="en-US" altLang="zh-CN" sz="2400" b="1" dirty="0" smtClean="0">
                <a:latin typeface="+mn-ea"/>
              </a:rPr>
              <a:t>SBUF</a:t>
            </a:r>
            <a:r>
              <a:rPr lang="zh-CN" altLang="en-US" sz="2400" b="1" dirty="0" smtClean="0">
                <a:latin typeface="+mn-ea"/>
              </a:rPr>
              <a:t>中。各从机判断接收到的地址是否与本机地址相同，</a:t>
            </a:r>
            <a:r>
              <a:rPr lang="zh-CN" altLang="en-US" sz="2400" b="1" dirty="0" smtClean="0">
                <a:solidFill>
                  <a:srgbClr val="FF0000"/>
                </a:solidFill>
                <a:latin typeface="+mn-ea"/>
              </a:rPr>
              <a:t>如不同则</a:t>
            </a:r>
            <a:r>
              <a:rPr lang="zh-CN" altLang="en-US" sz="2400" b="1" dirty="0" smtClean="0">
                <a:latin typeface="+mn-ea"/>
              </a:rPr>
              <a:t>不做任何操作，</a:t>
            </a:r>
            <a:r>
              <a:rPr lang="zh-CN" altLang="en-US" sz="2400" b="1" dirty="0" smtClean="0">
                <a:solidFill>
                  <a:srgbClr val="FF0000"/>
                </a:solidFill>
                <a:latin typeface="+mn-ea"/>
              </a:rPr>
              <a:t>保留</a:t>
            </a:r>
            <a:r>
              <a:rPr lang="en-US" altLang="zh-CN" sz="2400" b="1" dirty="0" smtClean="0">
                <a:solidFill>
                  <a:srgbClr val="FF0000"/>
                </a:solidFill>
                <a:latin typeface="+mn-ea"/>
              </a:rPr>
              <a:t>SM2=1</a:t>
            </a:r>
            <a:r>
              <a:rPr lang="zh-CN" altLang="en-US" sz="2400" b="1" dirty="0" smtClean="0">
                <a:latin typeface="+mn-ea"/>
              </a:rPr>
              <a:t>状态。若</a:t>
            </a:r>
            <a:r>
              <a:rPr lang="zh-CN" altLang="en-US" sz="2400" b="1" dirty="0" smtClean="0">
                <a:solidFill>
                  <a:srgbClr val="FF0000"/>
                </a:solidFill>
                <a:latin typeface="+mn-ea"/>
              </a:rPr>
              <a:t>地址相同则该</a:t>
            </a:r>
            <a:r>
              <a:rPr lang="zh-CN" altLang="en-US" sz="2400" b="1" dirty="0" smtClean="0">
                <a:latin typeface="+mn-ea"/>
              </a:rPr>
              <a:t>从机则</a:t>
            </a:r>
            <a:r>
              <a:rPr lang="zh-CN" altLang="en-US" sz="2400" b="1" dirty="0" smtClean="0">
                <a:solidFill>
                  <a:srgbClr val="FF0000"/>
                </a:solidFill>
                <a:latin typeface="+mn-ea"/>
              </a:rPr>
              <a:t>置</a:t>
            </a:r>
            <a:r>
              <a:rPr lang="en-US" altLang="zh-CN" sz="2400" b="1" dirty="0" smtClean="0">
                <a:solidFill>
                  <a:srgbClr val="FF0000"/>
                </a:solidFill>
                <a:latin typeface="+mn-ea"/>
              </a:rPr>
              <a:t>SM2</a:t>
            </a:r>
            <a:r>
              <a:rPr lang="zh-CN" altLang="en-US" sz="2400" b="1" dirty="0" smtClean="0">
                <a:solidFill>
                  <a:srgbClr val="FF0000"/>
                </a:solidFill>
                <a:latin typeface="+mn-ea"/>
              </a:rPr>
              <a:t>为</a:t>
            </a:r>
            <a:r>
              <a:rPr lang="en-US" altLang="zh-CN" sz="2400" b="1" dirty="0" smtClean="0">
                <a:solidFill>
                  <a:srgbClr val="FF0000"/>
                </a:solidFill>
                <a:latin typeface="+mn-ea"/>
              </a:rPr>
              <a:t>0</a:t>
            </a:r>
            <a:r>
              <a:rPr lang="zh-CN" altLang="en-US" sz="2400" b="1" dirty="0" smtClean="0">
                <a:solidFill>
                  <a:srgbClr val="0000FF"/>
                </a:solidFill>
                <a:latin typeface="+mn-ea"/>
              </a:rPr>
              <a:t>，</a:t>
            </a:r>
            <a:r>
              <a:rPr lang="zh-CN" altLang="en-US" sz="2400" b="1" dirty="0" smtClean="0">
                <a:latin typeface="+mn-ea"/>
              </a:rPr>
              <a:t>处于与主机</a:t>
            </a:r>
            <a:r>
              <a:rPr lang="zh-CN" altLang="en-US" sz="2400" b="1" dirty="0" smtClean="0">
                <a:solidFill>
                  <a:srgbClr val="FF0000"/>
                </a:solidFill>
                <a:latin typeface="+mn-ea"/>
              </a:rPr>
              <a:t>进行单机通讯状态。</a:t>
            </a:r>
          </a:p>
          <a:p>
            <a:pPr marL="457200" lvl="1" indent="-457200">
              <a:spcBef>
                <a:spcPts val="0"/>
              </a:spcBef>
              <a:buClrTx/>
              <a:buFont typeface="+mj-ea"/>
              <a:buAutoNum type="circleNumDbPlain"/>
              <a:defRPr/>
            </a:pPr>
            <a:r>
              <a:rPr lang="zh-CN" altLang="en-US" sz="2400" b="1" dirty="0" smtClean="0">
                <a:latin typeface="+mn-ea"/>
              </a:rPr>
              <a:t>主机发送数据或控制信息</a:t>
            </a:r>
            <a:r>
              <a:rPr lang="en-US" altLang="zh-CN" sz="2400" b="1" dirty="0" smtClean="0">
                <a:latin typeface="+mn-ea"/>
              </a:rPr>
              <a:t>(</a:t>
            </a:r>
            <a:r>
              <a:rPr lang="zh-CN" altLang="en-US" sz="2400" b="1" dirty="0" smtClean="0">
                <a:latin typeface="+mn-ea"/>
              </a:rPr>
              <a:t>第</a:t>
            </a:r>
            <a:r>
              <a:rPr lang="en-US" altLang="zh-CN" sz="2400" b="1" dirty="0" smtClean="0">
                <a:latin typeface="+mn-ea"/>
              </a:rPr>
              <a:t>9</a:t>
            </a:r>
            <a:r>
              <a:rPr lang="zh-CN" altLang="en-US" sz="2400" b="1" dirty="0" smtClean="0">
                <a:latin typeface="+mn-ea"/>
              </a:rPr>
              <a:t>位为</a:t>
            </a:r>
            <a:r>
              <a:rPr lang="en-US" altLang="zh-CN" sz="2400" b="1" dirty="0" smtClean="0">
                <a:latin typeface="+mn-ea"/>
              </a:rPr>
              <a:t>0)</a:t>
            </a:r>
            <a:r>
              <a:rPr lang="zh-CN" altLang="en-US" sz="2400" b="1" dirty="0" smtClean="0">
                <a:latin typeface="+mn-ea"/>
              </a:rPr>
              <a:t>与指定的从机通信。此时只有</a:t>
            </a:r>
            <a:r>
              <a:rPr lang="en-US" altLang="zh-CN" sz="2400" b="1" dirty="0" smtClean="0">
                <a:latin typeface="+mn-ea"/>
              </a:rPr>
              <a:t>SM2</a:t>
            </a:r>
            <a:r>
              <a:rPr lang="zh-CN" altLang="en-US" sz="2400" b="1" dirty="0" smtClean="0">
                <a:latin typeface="+mn-ea"/>
              </a:rPr>
              <a:t>为</a:t>
            </a:r>
            <a:r>
              <a:rPr lang="en-US" altLang="zh-CN" sz="2400" b="1" dirty="0" smtClean="0">
                <a:latin typeface="+mn-ea"/>
              </a:rPr>
              <a:t>0</a:t>
            </a:r>
            <a:r>
              <a:rPr lang="zh-CN" altLang="en-US" sz="2400" b="1" dirty="0" smtClean="0">
                <a:latin typeface="+mn-ea"/>
              </a:rPr>
              <a:t>的从机（被寻址到的从机）可以接收到这些信息。</a:t>
            </a:r>
            <a:r>
              <a:rPr lang="zh-CN" altLang="en-US" sz="2400" b="1" dirty="0" smtClean="0">
                <a:solidFill>
                  <a:srgbClr val="FF0000"/>
                </a:solidFill>
                <a:latin typeface="+mn-ea"/>
              </a:rPr>
              <a:t>双方事先约定</a:t>
            </a:r>
            <a:r>
              <a:rPr lang="zh-CN" altLang="en-US" sz="2400" b="1" dirty="0" smtClean="0">
                <a:latin typeface="+mn-ea"/>
              </a:rPr>
              <a:t>，当接收到某个指令，使从机置</a:t>
            </a:r>
            <a:r>
              <a:rPr lang="en-US" altLang="zh-CN" sz="2400" b="1" dirty="0" smtClean="0">
                <a:latin typeface="+mn-ea"/>
              </a:rPr>
              <a:t>SM2</a:t>
            </a:r>
            <a:r>
              <a:rPr lang="zh-CN" altLang="en-US" sz="2400" b="1" dirty="0" smtClean="0">
                <a:latin typeface="+mn-ea"/>
              </a:rPr>
              <a:t>为</a:t>
            </a:r>
            <a:r>
              <a:rPr lang="en-US" altLang="zh-CN" sz="2400" b="1" dirty="0" smtClean="0">
                <a:latin typeface="+mn-ea"/>
              </a:rPr>
              <a:t>1</a:t>
            </a:r>
            <a:r>
              <a:rPr lang="zh-CN" altLang="en-US" sz="2400" b="1" dirty="0" smtClean="0">
                <a:latin typeface="+mn-ea"/>
              </a:rPr>
              <a:t>结束本次通讯。由于其它从机</a:t>
            </a:r>
            <a:r>
              <a:rPr lang="en-US" altLang="zh-CN" sz="2400" b="1" dirty="0" smtClean="0">
                <a:latin typeface="+mn-ea"/>
              </a:rPr>
              <a:t>SM2=1,</a:t>
            </a:r>
            <a:r>
              <a:rPr lang="zh-CN" altLang="en-US" sz="2400" b="1" dirty="0" smtClean="0">
                <a:latin typeface="+mn-ea"/>
              </a:rPr>
              <a:t>不会</a:t>
            </a:r>
            <a:r>
              <a:rPr lang="zh-CN" altLang="en-US" sz="2400" b="1" dirty="0">
                <a:latin typeface="+mn-ea"/>
              </a:rPr>
              <a:t>接收</a:t>
            </a:r>
            <a:r>
              <a:rPr lang="zh-CN" altLang="en-US" sz="2400" b="1" dirty="0" smtClean="0">
                <a:latin typeface="+mn-ea"/>
              </a:rPr>
              <a:t>保存以上数据信息。</a:t>
            </a:r>
            <a:endParaRPr lang="en-US" altLang="zh-CN" sz="2400" b="1" dirty="0" smtClean="0">
              <a:latin typeface="+mn-ea"/>
            </a:endParaRPr>
          </a:p>
          <a:p>
            <a:pPr marL="457200" lvl="1" indent="-457200">
              <a:spcBef>
                <a:spcPts val="0"/>
              </a:spcBef>
              <a:buClrTx/>
              <a:buFont typeface="+mj-ea"/>
              <a:buAutoNum type="circleNumDbPlain"/>
              <a:defRPr/>
            </a:pPr>
            <a:r>
              <a:rPr lang="zh-CN" altLang="en-US" sz="2400" b="1" dirty="0" smtClean="0">
                <a:latin typeface="+mn-ea"/>
              </a:rPr>
              <a:t>当主机改为与其它从机通信时，可</a:t>
            </a:r>
            <a:r>
              <a:rPr lang="zh-CN" altLang="en-US" sz="2400" b="1" dirty="0" smtClean="0">
                <a:solidFill>
                  <a:srgbClr val="FF0000"/>
                </a:solidFill>
                <a:latin typeface="+mn-ea"/>
              </a:rPr>
              <a:t>再发出地址帧寻址</a:t>
            </a:r>
            <a:r>
              <a:rPr lang="zh-CN" altLang="en-US" sz="2400" b="1" dirty="0" smtClean="0">
                <a:latin typeface="+mn-ea"/>
              </a:rPr>
              <a:t>其从机。</a:t>
            </a:r>
          </a:p>
        </p:txBody>
      </p:sp>
      <p:sp>
        <p:nvSpPr>
          <p:cNvPr id="36867"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2DE731EF-2702-462B-9390-408E19798AE9}" type="slidenum">
              <a:rPr lang="en-US" altLang="zh-CN" sz="1000"/>
              <a:pPr>
                <a:spcBef>
                  <a:spcPct val="0"/>
                </a:spcBef>
                <a:buClrTx/>
                <a:buFontTx/>
                <a:buNone/>
              </a:pPr>
              <a:t>43</a:t>
            </a:fld>
            <a:endParaRPr lang="en-US" altLang="zh-CN" sz="1000"/>
          </a:p>
        </p:txBody>
      </p:sp>
      <p:pic>
        <p:nvPicPr>
          <p:cNvPr id="368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44C2CFDC-1BF5-4DC9-8E06-E37A6506C843}" type="slidenum">
              <a:rPr lang="en-US" altLang="zh-CN" smtClean="0"/>
              <a:t>43</a:t>
            </a:fld>
            <a:endParaRPr lang="en-US" altLang="zh-CN" dirty="0"/>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38150"/>
            <a:ext cx="7673975" cy="609600"/>
          </a:xfrm>
        </p:spPr>
        <p:txBody>
          <a:bodyPr/>
          <a:lstStyle/>
          <a:p>
            <a:pPr>
              <a:defRPr/>
            </a:pPr>
            <a:r>
              <a:rPr lang="zh-CN" altLang="en-US" b="1" dirty="0" smtClean="0">
                <a:solidFill>
                  <a:srgbClr val="0000FF"/>
                </a:solidFill>
                <a:latin typeface="+mn-ea"/>
                <a:ea typeface="+mn-ea"/>
              </a:rPr>
              <a:t>（</a:t>
            </a:r>
            <a:r>
              <a:rPr lang="en-US" altLang="zh-CN" b="1" dirty="0" smtClean="0">
                <a:solidFill>
                  <a:srgbClr val="0000FF"/>
                </a:solidFill>
                <a:latin typeface="+mn-ea"/>
                <a:ea typeface="+mn-ea"/>
              </a:rPr>
              <a:t>3</a:t>
            </a:r>
            <a:r>
              <a:rPr lang="zh-CN" altLang="en-US" b="1" dirty="0" smtClean="0">
                <a:solidFill>
                  <a:srgbClr val="0000FF"/>
                </a:solidFill>
                <a:latin typeface="+mn-ea"/>
                <a:ea typeface="+mn-ea"/>
              </a:rPr>
              <a:t>）多机通信协议</a:t>
            </a:r>
            <a:endParaRPr lang="zh-CN" altLang="en-US" b="1" dirty="0">
              <a:solidFill>
                <a:schemeClr val="tx1"/>
              </a:solidFill>
              <a:latin typeface="+mn-ea"/>
              <a:ea typeface="+mn-ea"/>
            </a:endParaRPr>
          </a:p>
        </p:txBody>
      </p:sp>
      <p:sp>
        <p:nvSpPr>
          <p:cNvPr id="6" name="内容占位符 5"/>
          <p:cNvSpPr>
            <a:spLocks noGrp="1"/>
          </p:cNvSpPr>
          <p:nvPr>
            <p:ph idx="1"/>
          </p:nvPr>
        </p:nvSpPr>
        <p:spPr/>
        <p:txBody>
          <a:bodyPr/>
          <a:lstStyle/>
          <a:p>
            <a:pPr marL="0" indent="0">
              <a:buFont typeface="Wingdings" pitchFamily="2" charset="2"/>
              <a:buNone/>
              <a:defRPr/>
            </a:pPr>
            <a:r>
              <a:rPr lang="zh-CN" altLang="en-US" sz="2800" b="1" dirty="0">
                <a:latin typeface="+mn-ea"/>
              </a:rPr>
              <a:t> </a:t>
            </a:r>
            <a:r>
              <a:rPr lang="zh-CN" altLang="en-US" sz="2800" b="1" dirty="0" smtClean="0">
                <a:latin typeface="+mn-ea"/>
              </a:rPr>
              <a:t>   一般在多机通信中要设计一个通信协议，以完成主机对从机的控制和查询。</a:t>
            </a:r>
            <a:r>
              <a:rPr lang="zh-CN" altLang="en-US" sz="2800" b="1" dirty="0" smtClean="0">
                <a:solidFill>
                  <a:srgbClr val="FF0000"/>
                </a:solidFill>
                <a:latin typeface="+mn-ea"/>
              </a:rPr>
              <a:t>简单的协议如下：</a:t>
            </a:r>
            <a:br>
              <a:rPr lang="zh-CN" altLang="en-US" sz="2800" b="1" dirty="0" smtClean="0">
                <a:solidFill>
                  <a:srgbClr val="FF0000"/>
                </a:solidFill>
                <a:latin typeface="+mn-ea"/>
              </a:rPr>
            </a:br>
            <a:r>
              <a:rPr lang="zh-CN" altLang="en-US" sz="2800" b="1" dirty="0" smtClean="0">
                <a:latin typeface="+mn-ea"/>
              </a:rPr>
              <a:t>    </a:t>
            </a:r>
            <a:r>
              <a:rPr lang="en-US" altLang="zh-CN" sz="2800" b="1" dirty="0" smtClean="0">
                <a:latin typeface="+mn-ea"/>
              </a:rPr>
              <a:t>FFH</a:t>
            </a:r>
            <a:r>
              <a:rPr lang="zh-CN" altLang="en-US" sz="2800" b="1" dirty="0" smtClean="0">
                <a:latin typeface="+mn-ea"/>
              </a:rPr>
              <a:t>是对所有从机都起作用的一条控制命令，命令各从机恢复</a:t>
            </a:r>
            <a:r>
              <a:rPr lang="en-US" altLang="zh-CN" sz="2800" b="1" dirty="0" smtClean="0">
                <a:latin typeface="+mn-ea"/>
              </a:rPr>
              <a:t>SM2=1</a:t>
            </a:r>
            <a:r>
              <a:rPr lang="zh-CN" altLang="en-US" sz="2800" b="1" dirty="0" smtClean="0">
                <a:latin typeface="+mn-ea"/>
              </a:rPr>
              <a:t>状态。</a:t>
            </a:r>
            <a:br>
              <a:rPr lang="zh-CN" altLang="en-US" sz="2800" b="1" dirty="0" smtClean="0">
                <a:latin typeface="+mn-ea"/>
              </a:rPr>
            </a:br>
            <a:r>
              <a:rPr lang="zh-CN" altLang="en-US" sz="2800" b="1" dirty="0" smtClean="0">
                <a:latin typeface="+mn-ea"/>
              </a:rPr>
              <a:t>    </a:t>
            </a:r>
            <a:r>
              <a:rPr lang="zh-CN" altLang="en-US" sz="2800" b="1" dirty="0" smtClean="0">
                <a:solidFill>
                  <a:srgbClr val="FF0000"/>
                </a:solidFill>
                <a:latin typeface="+mn-ea"/>
              </a:rPr>
              <a:t>主机和从机的联系过程为</a:t>
            </a:r>
            <a:r>
              <a:rPr lang="zh-CN" altLang="en-US" sz="2800" b="1" dirty="0" smtClean="0">
                <a:latin typeface="+mn-ea"/>
              </a:rPr>
              <a:t>：</a:t>
            </a:r>
            <a:endParaRPr lang="en-US" altLang="zh-CN" sz="2800" b="1" dirty="0" smtClean="0">
              <a:latin typeface="+mn-ea"/>
            </a:endParaRPr>
          </a:p>
          <a:p>
            <a:pPr marL="0" indent="0">
              <a:buFont typeface="Wingdings" pitchFamily="2" charset="2"/>
              <a:buNone/>
              <a:defRPr/>
            </a:pPr>
            <a:r>
              <a:rPr lang="zh-CN" altLang="en-US" sz="2800" b="1" dirty="0" smtClean="0">
                <a:latin typeface="+mn-ea"/>
              </a:rPr>
              <a:t>    主机首先发送地址帧，被寻址从机返回本机地址给主机，在判断地址相符后主机向被寻址从机发送控制命令，被寻址从机根据其命令向主机回传自己的状态。若主机判断状态正常，主机开始发送或接收数据，发送或接收的第一个自己是数据块的长度。</a:t>
            </a:r>
            <a:endParaRPr lang="zh-CN" altLang="en-US" sz="2800" b="1" dirty="0">
              <a:latin typeface="+mn-ea"/>
            </a:endParaRPr>
          </a:p>
        </p:txBody>
      </p:sp>
      <p:sp>
        <p:nvSpPr>
          <p:cNvPr id="38915"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3495F247-A1BA-4C17-BCEE-5FB167AD7C79}" type="slidenum">
              <a:rPr lang="zh-CN" altLang="en-US" sz="1000"/>
              <a:pPr>
                <a:spcBef>
                  <a:spcPct val="0"/>
                </a:spcBef>
                <a:buClrTx/>
                <a:buFontTx/>
                <a:buNone/>
              </a:pPr>
              <a:t>44</a:t>
            </a:fld>
            <a:endParaRPr lang="en-US" altLang="zh-CN" sz="1000"/>
          </a:p>
        </p:txBody>
      </p:sp>
      <p:pic>
        <p:nvPicPr>
          <p:cNvPr id="389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A37B7428-FC0E-435C-83E5-8315C8D3B1B3}" type="slidenum">
              <a:rPr lang="en-US" altLang="zh-CN" smtClean="0"/>
              <a:t>44</a:t>
            </a:fld>
            <a:endParaRPr lang="en-US" altLang="zh-C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38150"/>
            <a:ext cx="7673975" cy="609600"/>
          </a:xfrm>
        </p:spPr>
        <p:txBody>
          <a:bodyPr/>
          <a:lstStyle/>
          <a:p>
            <a:pPr lvl="0">
              <a:spcBef>
                <a:spcPct val="20000"/>
              </a:spcBef>
              <a:defRPr/>
            </a:pPr>
            <a:r>
              <a:rPr lang="en-US" altLang="zh-CN" dirty="0">
                <a:solidFill>
                  <a:srgbClr val="9900FF"/>
                </a:solidFill>
                <a:latin typeface="宋体"/>
                <a:cs typeface="+mn-cs"/>
              </a:rPr>
              <a:t>2. </a:t>
            </a:r>
            <a:r>
              <a:rPr lang="zh-CN" altLang="en-US" dirty="0">
                <a:solidFill>
                  <a:srgbClr val="9900FF"/>
                </a:solidFill>
                <a:latin typeface="宋体"/>
                <a:cs typeface="+mn-cs"/>
              </a:rPr>
              <a:t>多机通信</a:t>
            </a:r>
            <a:r>
              <a:rPr lang="zh-CN" altLang="en-US" dirty="0" smtClean="0">
                <a:solidFill>
                  <a:srgbClr val="9900FF"/>
                </a:solidFill>
                <a:latin typeface="宋体"/>
                <a:cs typeface="+mn-cs"/>
              </a:rPr>
              <a:t>示例</a:t>
            </a:r>
            <a:endParaRPr lang="zh-CN" altLang="en-US" dirty="0"/>
          </a:p>
        </p:txBody>
      </p:sp>
      <p:sp>
        <p:nvSpPr>
          <p:cNvPr id="17410" name="内容占位符 2"/>
          <p:cNvSpPr>
            <a:spLocks noGrp="1" noChangeArrowheads="1"/>
          </p:cNvSpPr>
          <p:nvPr>
            <p:ph idx="1"/>
          </p:nvPr>
        </p:nvSpPr>
        <p:spPr/>
        <p:txBody>
          <a:bodyPr/>
          <a:lstStyle/>
          <a:p>
            <a:pPr>
              <a:buFont typeface="Wingdings 2" panose="05020102010507070707" pitchFamily="18" charset="2"/>
              <a:buNone/>
              <a:defRPr/>
            </a:pPr>
            <a:r>
              <a:rPr lang="zh-CN" altLang="en-US" sz="2400" b="1" dirty="0" smtClean="0">
                <a:latin typeface="+mn-ea"/>
              </a:rPr>
              <a:t>多机通信系统的硬件联机由一台主机，通过串行口与四台从机进行通信。从机地址分别为</a:t>
            </a:r>
            <a:r>
              <a:rPr lang="en-US" altLang="zh-CN" sz="2400" b="1" dirty="0" smtClean="0">
                <a:latin typeface="+mn-ea"/>
              </a:rPr>
              <a:t>00H</a:t>
            </a:r>
            <a:r>
              <a:rPr lang="zh-CN" altLang="en-US" sz="2400" b="1" dirty="0" smtClean="0">
                <a:latin typeface="+mn-ea"/>
              </a:rPr>
              <a:t>、</a:t>
            </a:r>
            <a:r>
              <a:rPr lang="en-US" altLang="zh-CN" sz="2400" b="1" dirty="0" smtClean="0">
                <a:latin typeface="+mn-ea"/>
              </a:rPr>
              <a:t>01H</a:t>
            </a:r>
            <a:r>
              <a:rPr lang="zh-CN" altLang="en-US" sz="2400" b="1" dirty="0" smtClean="0">
                <a:latin typeface="+mn-ea"/>
              </a:rPr>
              <a:t>、</a:t>
            </a:r>
            <a:r>
              <a:rPr lang="en-US" altLang="zh-CN" sz="2400" b="1" dirty="0" smtClean="0">
                <a:latin typeface="+mn-ea"/>
              </a:rPr>
              <a:t>02H</a:t>
            </a:r>
            <a:r>
              <a:rPr lang="zh-CN" altLang="en-US" sz="2400" b="1" dirty="0" smtClean="0">
                <a:latin typeface="+mn-ea"/>
              </a:rPr>
              <a:t>、</a:t>
            </a:r>
            <a:r>
              <a:rPr lang="en-US" altLang="zh-CN" sz="2400" b="1" dirty="0" smtClean="0">
                <a:latin typeface="+mn-ea"/>
              </a:rPr>
              <a:t>03H</a:t>
            </a:r>
            <a:r>
              <a:rPr lang="zh-CN" altLang="en-US" sz="2400" b="1" dirty="0" smtClean="0">
                <a:latin typeface="+mn-ea"/>
              </a:rPr>
              <a:t>。</a:t>
            </a:r>
          </a:p>
          <a:p>
            <a:pPr>
              <a:buFont typeface="Wingdings 2" panose="05020102010507070707" pitchFamily="18" charset="2"/>
              <a:buNone/>
              <a:defRPr/>
            </a:pPr>
            <a:r>
              <a:rPr lang="zh-CN" altLang="en-US" sz="2400" b="1" dirty="0" smtClean="0">
                <a:latin typeface="+mn-ea"/>
              </a:rPr>
              <a:t>	</a:t>
            </a:r>
            <a:r>
              <a:rPr lang="zh-CN" altLang="en-US" sz="2400" b="1" dirty="0" smtClean="0">
                <a:solidFill>
                  <a:srgbClr val="0000CC"/>
                </a:solidFill>
                <a:latin typeface="+mn-ea"/>
              </a:rPr>
              <a:t>通讯协议：</a:t>
            </a:r>
            <a:endParaRPr lang="en-US" altLang="zh-CN" sz="2400" b="1" dirty="0" smtClean="0">
              <a:solidFill>
                <a:srgbClr val="0000CC"/>
              </a:solidFill>
              <a:latin typeface="+mn-ea"/>
            </a:endParaRPr>
          </a:p>
          <a:p>
            <a:pPr>
              <a:buFont typeface="Wingdings 2" panose="05020102010507070707" pitchFamily="18" charset="2"/>
              <a:buNone/>
              <a:defRPr/>
            </a:pPr>
            <a:r>
              <a:rPr lang="zh-CN" altLang="en-US" sz="2400" b="1" dirty="0" smtClean="0">
                <a:latin typeface="+mn-ea"/>
              </a:rPr>
              <a:t>主机以第</a:t>
            </a:r>
            <a:r>
              <a:rPr lang="en-US" altLang="zh-CN" sz="2400" b="1" dirty="0" smtClean="0">
                <a:latin typeface="+mn-ea"/>
              </a:rPr>
              <a:t>9</a:t>
            </a:r>
            <a:r>
              <a:rPr lang="zh-CN" altLang="en-US" sz="2400" b="1" dirty="0" smtClean="0">
                <a:latin typeface="+mn-ea"/>
              </a:rPr>
              <a:t>位为</a:t>
            </a:r>
            <a:r>
              <a:rPr lang="en-US" altLang="zh-CN" sz="2400" b="1" dirty="0" smtClean="0">
                <a:latin typeface="+mn-ea"/>
              </a:rPr>
              <a:t>1</a:t>
            </a:r>
            <a:r>
              <a:rPr lang="zh-CN" altLang="en-US" sz="2400" b="1" dirty="0" smtClean="0">
                <a:latin typeface="+mn-ea"/>
              </a:rPr>
              <a:t>的形式</a:t>
            </a:r>
            <a:r>
              <a:rPr lang="zh-CN" altLang="en-US" sz="2400" b="1" dirty="0" smtClean="0">
                <a:solidFill>
                  <a:schemeClr val="accent2"/>
                </a:solidFill>
                <a:latin typeface="+mn-ea"/>
              </a:rPr>
              <a:t>发送一个字节</a:t>
            </a:r>
            <a:r>
              <a:rPr lang="zh-CN" altLang="en-US" sz="2400" b="1" dirty="0" smtClean="0">
                <a:latin typeface="+mn-ea"/>
              </a:rPr>
              <a:t>，</a:t>
            </a:r>
            <a:r>
              <a:rPr lang="en-US" altLang="zh-CN" sz="2400" b="1" dirty="0" smtClean="0">
                <a:latin typeface="+mn-ea"/>
              </a:rPr>
              <a:t>00H</a:t>
            </a:r>
            <a:r>
              <a:rPr lang="zh-CN" altLang="en-US" sz="2400" b="1" dirty="0" smtClean="0">
                <a:latin typeface="+mn-ea"/>
              </a:rPr>
              <a:t>、</a:t>
            </a:r>
            <a:r>
              <a:rPr lang="en-US" altLang="zh-CN" sz="2400" b="1" dirty="0" smtClean="0">
                <a:latin typeface="+mn-ea"/>
              </a:rPr>
              <a:t>01H</a:t>
            </a:r>
            <a:r>
              <a:rPr lang="zh-CN" altLang="en-US" sz="2400" b="1" dirty="0" smtClean="0">
                <a:latin typeface="+mn-ea"/>
              </a:rPr>
              <a:t>、</a:t>
            </a:r>
            <a:r>
              <a:rPr lang="en-US" altLang="zh-CN" sz="2400" b="1" dirty="0" smtClean="0">
                <a:latin typeface="+mn-ea"/>
              </a:rPr>
              <a:t>02H</a:t>
            </a:r>
            <a:r>
              <a:rPr lang="zh-CN" altLang="en-US" sz="2400" b="1" dirty="0" smtClean="0">
                <a:latin typeface="+mn-ea"/>
              </a:rPr>
              <a:t>、</a:t>
            </a:r>
            <a:r>
              <a:rPr lang="en-US" altLang="zh-CN" sz="2400" b="1" dirty="0" smtClean="0">
                <a:latin typeface="+mn-ea"/>
              </a:rPr>
              <a:t>03H</a:t>
            </a:r>
            <a:r>
              <a:rPr lang="zh-CN" altLang="en-US" sz="2400" b="1" dirty="0" smtClean="0">
                <a:latin typeface="+mn-ea"/>
              </a:rPr>
              <a:t>为所呼叫的地址。</a:t>
            </a:r>
            <a:endParaRPr lang="en-US" altLang="zh-CN" sz="2400" b="1" dirty="0" smtClean="0">
              <a:latin typeface="+mn-ea"/>
            </a:endParaRPr>
          </a:p>
          <a:p>
            <a:pPr>
              <a:buFont typeface="Wingdings 2" panose="05020102010507070707" pitchFamily="18" charset="2"/>
              <a:buNone/>
              <a:defRPr/>
            </a:pPr>
            <a:r>
              <a:rPr lang="zh-CN" altLang="en-US" sz="2400" b="1" dirty="0" smtClean="0">
                <a:latin typeface="+mn-ea"/>
              </a:rPr>
              <a:t>从机被选通后，主机以第</a:t>
            </a:r>
            <a:r>
              <a:rPr lang="en-US" altLang="zh-CN" sz="2400" b="1" dirty="0" smtClean="0">
                <a:latin typeface="+mn-ea"/>
              </a:rPr>
              <a:t>9</a:t>
            </a:r>
            <a:r>
              <a:rPr lang="zh-CN" altLang="en-US" sz="2400" b="1" dirty="0" smtClean="0">
                <a:latin typeface="+mn-ea"/>
              </a:rPr>
              <a:t>位为</a:t>
            </a:r>
            <a:r>
              <a:rPr lang="en-US" altLang="zh-CN" sz="2400" b="1" dirty="0" smtClean="0">
                <a:latin typeface="+mn-ea"/>
              </a:rPr>
              <a:t>0</a:t>
            </a:r>
            <a:r>
              <a:rPr lang="zh-CN" altLang="en-US" sz="2400" b="1" dirty="0" smtClean="0">
                <a:latin typeface="+mn-ea"/>
              </a:rPr>
              <a:t>的</a:t>
            </a:r>
            <a:r>
              <a:rPr lang="zh-CN" altLang="en-US" sz="2400" b="1" dirty="0" smtClean="0">
                <a:solidFill>
                  <a:schemeClr val="accent2"/>
                </a:solidFill>
                <a:latin typeface="+mn-ea"/>
              </a:rPr>
              <a:t>形式发送的命令字</a:t>
            </a:r>
            <a:r>
              <a:rPr lang="zh-CN" altLang="en-US" sz="2400" b="1" dirty="0" smtClean="0">
                <a:latin typeface="+mn-ea"/>
              </a:rPr>
              <a:t>：</a:t>
            </a:r>
          </a:p>
          <a:p>
            <a:pPr>
              <a:defRPr/>
            </a:pPr>
            <a:r>
              <a:rPr lang="en-US" altLang="zh-CN" sz="2400" b="1" dirty="0" smtClean="0">
                <a:latin typeface="+mn-ea"/>
              </a:rPr>
              <a:t>11H</a:t>
            </a:r>
            <a:r>
              <a:rPr lang="zh-CN" altLang="en-US" sz="2400" b="1" dirty="0" smtClean="0">
                <a:latin typeface="+mn-ea"/>
              </a:rPr>
              <a:t>：复位命令；</a:t>
            </a:r>
          </a:p>
          <a:p>
            <a:pPr>
              <a:defRPr/>
            </a:pPr>
            <a:r>
              <a:rPr lang="en-US" altLang="zh-CN" sz="2400" b="1" dirty="0" smtClean="0">
                <a:latin typeface="+mn-ea"/>
              </a:rPr>
              <a:t>12H</a:t>
            </a:r>
            <a:r>
              <a:rPr lang="zh-CN" altLang="en-US" sz="2400" b="1" dirty="0" smtClean="0">
                <a:latin typeface="+mn-ea"/>
              </a:rPr>
              <a:t>：询问从机状态；</a:t>
            </a:r>
          </a:p>
          <a:p>
            <a:pPr>
              <a:defRPr/>
            </a:pPr>
            <a:r>
              <a:rPr lang="en-US" altLang="zh-CN" sz="2400" b="1" dirty="0" smtClean="0">
                <a:latin typeface="+mn-ea"/>
              </a:rPr>
              <a:t>13H</a:t>
            </a:r>
            <a:r>
              <a:rPr lang="zh-CN" altLang="en-US" sz="2400" b="1" dirty="0" smtClean="0">
                <a:latin typeface="+mn-ea"/>
              </a:rPr>
              <a:t>：命令从机发送数据；</a:t>
            </a:r>
          </a:p>
          <a:p>
            <a:pPr>
              <a:defRPr/>
            </a:pPr>
            <a:r>
              <a:rPr lang="en-US" altLang="zh-CN" sz="2400" b="1" dirty="0" smtClean="0">
                <a:latin typeface="+mn-ea"/>
              </a:rPr>
              <a:t>14H</a:t>
            </a:r>
            <a:r>
              <a:rPr lang="zh-CN" altLang="en-US" sz="2400" b="1" dirty="0" smtClean="0">
                <a:latin typeface="+mn-ea"/>
              </a:rPr>
              <a:t>：命令从机接收数据；</a:t>
            </a:r>
          </a:p>
          <a:p>
            <a:pPr>
              <a:defRPr/>
            </a:pPr>
            <a:r>
              <a:rPr lang="en-US" altLang="zh-CN" sz="2400" b="1" dirty="0" smtClean="0">
                <a:latin typeface="+mn-ea"/>
              </a:rPr>
              <a:t>FFH</a:t>
            </a:r>
            <a:r>
              <a:rPr lang="zh-CN" altLang="en-US" sz="2400" b="1" dirty="0" smtClean="0">
                <a:latin typeface="+mn-ea"/>
              </a:rPr>
              <a:t>：命令从机</a:t>
            </a:r>
            <a:r>
              <a:rPr lang="en-US" altLang="zh-CN" sz="2400" b="1" dirty="0" smtClean="0">
                <a:latin typeface="+mn-ea"/>
              </a:rPr>
              <a:t>SM2</a:t>
            </a:r>
            <a:r>
              <a:rPr lang="zh-CN" altLang="en-US" sz="2400" b="1" dirty="0" smtClean="0">
                <a:latin typeface="+mn-ea"/>
              </a:rPr>
              <a:t>置位；</a:t>
            </a:r>
          </a:p>
        </p:txBody>
      </p:sp>
      <p:sp>
        <p:nvSpPr>
          <p:cNvPr id="39939"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F3DFC7D9-CCB5-4420-A982-AE72DFD8DF23}" type="slidenum">
              <a:rPr lang="en-US" altLang="zh-CN" sz="1000"/>
              <a:pPr>
                <a:spcBef>
                  <a:spcPct val="0"/>
                </a:spcBef>
                <a:buClrTx/>
                <a:buFontTx/>
                <a:buNone/>
              </a:pPr>
              <a:t>45</a:t>
            </a:fld>
            <a:endParaRPr lang="en-US" altLang="zh-CN" sz="1000"/>
          </a:p>
        </p:txBody>
      </p:sp>
      <p:pic>
        <p:nvPicPr>
          <p:cNvPr id="399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16528FAB-9105-4C48-835A-E65D76386ABC}" type="slidenum">
              <a:rPr lang="en-US" altLang="zh-CN" smtClean="0"/>
              <a:t>45</a:t>
            </a:fld>
            <a:endParaRPr lang="en-US" altLang="zh-CN" dirty="0"/>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18434" name="内容占位符 2"/>
          <p:cNvSpPr>
            <a:spLocks noGrp="1" noChangeArrowheads="1"/>
          </p:cNvSpPr>
          <p:nvPr>
            <p:ph idx="1"/>
          </p:nvPr>
        </p:nvSpPr>
        <p:spPr/>
        <p:txBody>
          <a:bodyPr/>
          <a:lstStyle/>
          <a:p>
            <a:pPr lvl="2">
              <a:defRPr/>
            </a:pPr>
            <a:r>
              <a:rPr lang="zh-CN" altLang="en-US" sz="2400" b="1" dirty="0" smtClean="0">
                <a:solidFill>
                  <a:srgbClr val="FF0000"/>
                </a:solidFill>
                <a:latin typeface="+mn-ea"/>
              </a:rPr>
              <a:t>从机的状态字节格式：</a:t>
            </a:r>
            <a:r>
              <a:rPr lang="en-US" altLang="zh-CN" sz="2400" b="1" dirty="0" smtClean="0">
                <a:latin typeface="+mn-ea"/>
              </a:rPr>
              <a:t> </a:t>
            </a:r>
            <a:endParaRPr lang="en-US" altLang="zh-CN" sz="2400" b="1" dirty="0" smtClean="0">
              <a:latin typeface="黑体" panose="02010609060101010101" pitchFamily="49" charset="-122"/>
            </a:endParaRPr>
          </a:p>
          <a:p>
            <a:pPr>
              <a:defRPr/>
            </a:pPr>
            <a:r>
              <a:rPr lang="en-US" altLang="zh-CN" sz="2400" b="1" dirty="0" smtClean="0">
                <a:latin typeface="黑体" panose="02010609060101010101" pitchFamily="49" charset="-122"/>
              </a:rPr>
              <a:t>ERR :</a:t>
            </a:r>
            <a:r>
              <a:rPr lang="zh-CN" altLang="en-US" sz="2400" b="1" dirty="0" smtClean="0">
                <a:latin typeface="黑体" panose="02010609060101010101" pitchFamily="49" charset="-122"/>
              </a:rPr>
              <a:t>标志位；</a:t>
            </a:r>
          </a:p>
          <a:p>
            <a:pPr>
              <a:defRPr/>
            </a:pPr>
            <a:r>
              <a:rPr lang="en-US" altLang="zh-CN" sz="2400" b="1" dirty="0" smtClean="0">
                <a:latin typeface="黑体" panose="02010609060101010101" pitchFamily="49" charset="-122"/>
              </a:rPr>
              <a:t>	0</a:t>
            </a:r>
            <a:r>
              <a:rPr lang="zh-CN" altLang="en-US" sz="2400" b="1" dirty="0" smtClean="0">
                <a:latin typeface="黑体" panose="02010609060101010101" pitchFamily="49" charset="-122"/>
              </a:rPr>
              <a:t>：无错；</a:t>
            </a:r>
          </a:p>
          <a:p>
            <a:pPr>
              <a:defRPr/>
            </a:pPr>
            <a:r>
              <a:rPr lang="en-US" altLang="zh-CN" sz="2400" b="1" dirty="0" smtClean="0">
                <a:latin typeface="黑体" panose="02010609060101010101" pitchFamily="49" charset="-122"/>
              </a:rPr>
              <a:t>	1</a:t>
            </a:r>
            <a:r>
              <a:rPr lang="zh-CN" altLang="en-US" sz="2400" b="1" dirty="0" smtClean="0">
                <a:latin typeface="黑体" panose="02010609060101010101" pitchFamily="49" charset="-122"/>
              </a:rPr>
              <a:t>：有错发生。</a:t>
            </a:r>
          </a:p>
          <a:p>
            <a:pPr>
              <a:defRPr/>
            </a:pPr>
            <a:r>
              <a:rPr lang="en-US" altLang="zh-CN" sz="2400" b="1" dirty="0" smtClean="0">
                <a:latin typeface="黑体" panose="02010609060101010101" pitchFamily="49" charset="-122"/>
              </a:rPr>
              <a:t>TRDY</a:t>
            </a:r>
            <a:r>
              <a:rPr lang="zh-CN" altLang="en-US" sz="2400" b="1" dirty="0" smtClean="0">
                <a:latin typeface="黑体" panose="02010609060101010101" pitchFamily="49" charset="-122"/>
              </a:rPr>
              <a:t>：发送允许位；</a:t>
            </a:r>
          </a:p>
          <a:p>
            <a:pPr>
              <a:defRPr/>
            </a:pPr>
            <a:r>
              <a:rPr lang="en-US" altLang="zh-CN" sz="2400" b="1" dirty="0" smtClean="0">
                <a:latin typeface="黑体" panose="02010609060101010101" pitchFamily="49" charset="-122"/>
              </a:rPr>
              <a:t>	0</a:t>
            </a:r>
            <a:r>
              <a:rPr lang="zh-CN" altLang="en-US" sz="2400" b="1" dirty="0" smtClean="0">
                <a:latin typeface="黑体" panose="02010609060101010101" pitchFamily="49" charset="-122"/>
              </a:rPr>
              <a:t>：从机系统忙，暂不允许进行数据接收操作；</a:t>
            </a:r>
          </a:p>
          <a:p>
            <a:pPr>
              <a:defRPr/>
            </a:pPr>
            <a:r>
              <a:rPr lang="en-US" altLang="zh-CN" sz="2400" b="1" dirty="0" smtClean="0">
                <a:latin typeface="黑体" panose="02010609060101010101" pitchFamily="49" charset="-122"/>
              </a:rPr>
              <a:t>	1</a:t>
            </a:r>
            <a:r>
              <a:rPr lang="zh-CN" altLang="en-US" sz="2400" b="1" dirty="0" smtClean="0">
                <a:latin typeface="黑体" panose="02010609060101010101" pitchFamily="49" charset="-122"/>
              </a:rPr>
              <a:t>：可以进行数据接收操作。</a:t>
            </a:r>
          </a:p>
          <a:p>
            <a:pPr>
              <a:defRPr/>
            </a:pPr>
            <a:r>
              <a:rPr lang="en-US" altLang="zh-CN" sz="2400" b="1" dirty="0" smtClean="0">
                <a:latin typeface="黑体" panose="02010609060101010101" pitchFamily="49" charset="-122"/>
              </a:rPr>
              <a:t>RRDY</a:t>
            </a:r>
            <a:r>
              <a:rPr lang="zh-CN" altLang="en-US" sz="2400" b="1" dirty="0" smtClean="0">
                <a:latin typeface="黑体" panose="02010609060101010101" pitchFamily="49" charset="-122"/>
              </a:rPr>
              <a:t>：接收允许位；</a:t>
            </a:r>
          </a:p>
          <a:p>
            <a:pPr>
              <a:defRPr/>
            </a:pPr>
            <a:r>
              <a:rPr lang="en-US" altLang="zh-CN" sz="2400" b="1" dirty="0" smtClean="0">
                <a:latin typeface="黑体" panose="02010609060101010101" pitchFamily="49" charset="-122"/>
              </a:rPr>
              <a:t>	0</a:t>
            </a:r>
            <a:r>
              <a:rPr lang="zh-CN" altLang="en-US" sz="2400" b="1" dirty="0" smtClean="0">
                <a:latin typeface="黑体" panose="02010609060101010101" pitchFamily="49" charset="-122"/>
              </a:rPr>
              <a:t>：从机系统忙，暂不允许进行数据发送操作；</a:t>
            </a:r>
          </a:p>
          <a:p>
            <a:pPr>
              <a:defRPr/>
            </a:pPr>
            <a:r>
              <a:rPr lang="en-US" altLang="zh-CN" sz="2400" b="1" dirty="0" smtClean="0">
                <a:latin typeface="黑体" panose="02010609060101010101" pitchFamily="49" charset="-122"/>
              </a:rPr>
              <a:t>	1</a:t>
            </a:r>
            <a:r>
              <a:rPr lang="zh-CN" altLang="en-US" sz="2400" b="1" dirty="0" smtClean="0">
                <a:latin typeface="黑体" panose="02010609060101010101" pitchFamily="49" charset="-122"/>
              </a:rPr>
              <a:t>：可以进行数据发送操作。</a:t>
            </a:r>
            <a:endParaRPr lang="en-US" altLang="zh-CN" sz="2400" b="1" dirty="0" smtClean="0">
              <a:latin typeface="黑体" panose="02010609060101010101" pitchFamily="49" charset="-122"/>
            </a:endParaRPr>
          </a:p>
          <a:p>
            <a:pPr>
              <a:defRPr/>
            </a:pPr>
            <a:r>
              <a:rPr lang="zh-CN" altLang="en-US" sz="2400" b="1" dirty="0" smtClean="0"/>
              <a:t>通讯程序：详见附件</a:t>
            </a:r>
            <a:r>
              <a:rPr lang="en-US" altLang="zh-CN" sz="2400" b="1" dirty="0" smtClean="0"/>
              <a:t>1</a:t>
            </a:r>
            <a:r>
              <a:rPr lang="zh-CN" altLang="en-US" sz="2400" b="1" dirty="0" smtClean="0"/>
              <a:t>。</a:t>
            </a:r>
          </a:p>
        </p:txBody>
      </p:sp>
      <p:sp>
        <p:nvSpPr>
          <p:cNvPr id="40963" name="灯片编号占位符 3"/>
          <p:cNvSpPr>
            <a:spLocks noGrp="1" noChangeArrowheads="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CDADE4D3-AD80-4A79-87C8-21B5735132CF}" type="slidenum">
              <a:rPr lang="en-US" altLang="zh-CN" sz="1000"/>
              <a:pPr>
                <a:spcBef>
                  <a:spcPct val="0"/>
                </a:spcBef>
                <a:buClrTx/>
                <a:buFontTx/>
                <a:buNone/>
              </a:pPr>
              <a:t>46</a:t>
            </a:fld>
            <a:endParaRPr lang="en-US" altLang="zh-CN" sz="1000"/>
          </a:p>
        </p:txBody>
      </p:sp>
      <p:sp>
        <p:nvSpPr>
          <p:cNvPr id="4096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 typeface="Arial" charset="0"/>
              <a:buNone/>
            </a:pPr>
            <a:endParaRPr lang="zh-CN" altLang="en-US" sz="2400">
              <a:latin typeface="Times New Roman" pitchFamily="18" charset="0"/>
            </a:endParaRPr>
          </a:p>
        </p:txBody>
      </p:sp>
      <p:pic>
        <p:nvPicPr>
          <p:cNvPr id="4096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19" y="310356"/>
            <a:ext cx="8497887"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93F48243-EEB5-4CAC-AA67-689A95A56A51}" type="slidenum">
              <a:rPr lang="en-US" altLang="zh-CN" smtClean="0"/>
              <a:t>46</a:t>
            </a:fld>
            <a:endParaRPr lang="en-US" altLang="zh-CN" dirty="0"/>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3010" name="内容占位符 2"/>
          <p:cNvSpPr>
            <a:spLocks noGrp="1"/>
          </p:cNvSpPr>
          <p:nvPr>
            <p:ph idx="1"/>
          </p:nvPr>
        </p:nvSpPr>
        <p:spPr/>
        <p:txBody>
          <a:bodyPr/>
          <a:lstStyle/>
          <a:p>
            <a:pPr>
              <a:lnSpc>
                <a:spcPct val="150000"/>
              </a:lnSpc>
            </a:pPr>
            <a:r>
              <a:rPr lang="zh-CN" altLang="en-US" b="1" dirty="0" smtClean="0"/>
              <a:t>主机通信流程中，</a:t>
            </a:r>
            <a:endParaRPr lang="en-US" altLang="zh-CN" b="1" dirty="0" smtClean="0"/>
          </a:p>
          <a:p>
            <a:pPr>
              <a:lnSpc>
                <a:spcPct val="150000"/>
              </a:lnSpc>
            </a:pPr>
            <a:r>
              <a:rPr lang="zh-CN" altLang="en-US" b="1" dirty="0" smtClean="0"/>
              <a:t>若</a:t>
            </a:r>
            <a:r>
              <a:rPr lang="en-US" altLang="zh-CN" b="1" dirty="0" smtClean="0"/>
              <a:t>ERR=1</a:t>
            </a:r>
            <a:r>
              <a:rPr lang="zh-CN" altLang="en-US" b="1" dirty="0" smtClean="0"/>
              <a:t>，从机接收到非法命令；</a:t>
            </a:r>
            <a:endParaRPr lang="en-US" altLang="zh-CN" b="1" dirty="0" smtClean="0"/>
          </a:p>
          <a:p>
            <a:pPr>
              <a:lnSpc>
                <a:spcPct val="150000"/>
              </a:lnSpc>
            </a:pPr>
            <a:r>
              <a:rPr lang="zh-CN" altLang="en-US" b="1" dirty="0" smtClean="0"/>
              <a:t>若</a:t>
            </a:r>
            <a:r>
              <a:rPr lang="en-US" altLang="zh-CN" b="1" dirty="0" smtClean="0"/>
              <a:t>TRDY=1</a:t>
            </a:r>
            <a:r>
              <a:rPr lang="zh-CN" altLang="en-US" b="1" dirty="0" smtClean="0"/>
              <a:t>，从机发送准备就绪；</a:t>
            </a:r>
            <a:endParaRPr lang="en-US" altLang="zh-CN" b="1" dirty="0" smtClean="0"/>
          </a:p>
          <a:p>
            <a:pPr>
              <a:lnSpc>
                <a:spcPct val="150000"/>
              </a:lnSpc>
            </a:pPr>
            <a:r>
              <a:rPr lang="zh-CN" altLang="en-US" b="1" dirty="0" smtClean="0"/>
              <a:t>若</a:t>
            </a:r>
            <a:r>
              <a:rPr lang="en-US" altLang="zh-CN" b="1" dirty="0" smtClean="0"/>
              <a:t>RRDY=1</a:t>
            </a:r>
            <a:r>
              <a:rPr lang="zh-CN" altLang="en-US" b="1" dirty="0" smtClean="0"/>
              <a:t>，从机接收准备就绪。</a:t>
            </a:r>
            <a:endParaRPr lang="en-US" altLang="zh-CN" b="1" dirty="0" smtClean="0"/>
          </a:p>
          <a:p>
            <a:pPr>
              <a:lnSpc>
                <a:spcPct val="150000"/>
              </a:lnSpc>
            </a:pPr>
            <a:r>
              <a:rPr lang="zh-CN" altLang="en-US" b="1" dirty="0" smtClean="0"/>
              <a:t>这样主机的通信程序流程图如图</a:t>
            </a:r>
            <a:r>
              <a:rPr lang="en-US" altLang="zh-CN" b="1" dirty="0" smtClean="0"/>
              <a:t>7-14</a:t>
            </a:r>
            <a:r>
              <a:rPr lang="zh-CN" altLang="en-US" b="1" dirty="0" smtClean="0"/>
              <a:t>所示。</a:t>
            </a:r>
            <a:endParaRPr lang="en-US" altLang="zh-CN" b="1" dirty="0" smtClean="0"/>
          </a:p>
          <a:p>
            <a:pPr>
              <a:lnSpc>
                <a:spcPct val="150000"/>
              </a:lnSpc>
            </a:pPr>
            <a:r>
              <a:rPr lang="zh-CN" altLang="en-US" b="1" dirty="0" smtClean="0"/>
              <a:t>从机的通信程序流程图如图</a:t>
            </a:r>
            <a:r>
              <a:rPr lang="en-US" altLang="zh-CN" b="1" dirty="0" smtClean="0"/>
              <a:t>7-15</a:t>
            </a:r>
            <a:r>
              <a:rPr lang="zh-CN" altLang="en-US" b="1" dirty="0" smtClean="0"/>
              <a:t>所示。</a:t>
            </a:r>
          </a:p>
        </p:txBody>
      </p:sp>
      <p:sp>
        <p:nvSpPr>
          <p:cNvPr id="43011"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B4E8C440-2FA9-4A95-828B-507EFA3C4FBE}" type="slidenum">
              <a:rPr lang="zh-CN" altLang="en-US" sz="1000"/>
              <a:pPr>
                <a:spcBef>
                  <a:spcPct val="0"/>
                </a:spcBef>
                <a:buClrTx/>
                <a:buFontTx/>
                <a:buNone/>
              </a:pPr>
              <a:t>47</a:t>
            </a:fld>
            <a:endParaRPr lang="en-US" altLang="zh-CN" sz="1000"/>
          </a:p>
        </p:txBody>
      </p:sp>
      <p:pic>
        <p:nvPicPr>
          <p:cNvPr id="430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FE6A7476-E6E9-4AA3-9AF6-15B910278B21}" type="slidenum">
              <a:rPr lang="en-US" altLang="zh-CN" smtClean="0"/>
              <a:t>47</a:t>
            </a:fld>
            <a:endParaRPr lang="en-US" altLang="zh-C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04800"/>
            <a:ext cx="9036496" cy="609600"/>
          </a:xfrm>
        </p:spPr>
        <p:txBody>
          <a:bodyPr/>
          <a:lstStyle/>
          <a:p>
            <a:r>
              <a:rPr lang="zh-CN" altLang="en-US" sz="2400" dirty="0">
                <a:solidFill>
                  <a:srgbClr val="990000"/>
                </a:solidFill>
                <a:latin typeface="Arial"/>
              </a:rPr>
              <a:t>图</a:t>
            </a:r>
            <a:r>
              <a:rPr lang="en-US" altLang="zh-CN" sz="2400" dirty="0" smtClean="0">
                <a:solidFill>
                  <a:srgbClr val="990000"/>
                </a:solidFill>
                <a:latin typeface="Arial"/>
              </a:rPr>
              <a:t>7-16</a:t>
            </a:r>
            <a:r>
              <a:rPr lang="zh-CN" altLang="en-US" sz="2400" dirty="0" smtClean="0">
                <a:solidFill>
                  <a:srgbClr val="990000"/>
                </a:solidFill>
                <a:latin typeface="Arial"/>
              </a:rPr>
              <a:t>主机</a:t>
            </a:r>
            <a:r>
              <a:rPr lang="zh-CN" altLang="en-US" sz="2400" dirty="0">
                <a:solidFill>
                  <a:srgbClr val="990000"/>
                </a:solidFill>
                <a:latin typeface="Arial"/>
              </a:rPr>
              <a:t>发送信息程序流程图 </a:t>
            </a:r>
            <a:r>
              <a:rPr lang="zh-CN" altLang="en-US" sz="2400" dirty="0" smtClean="0">
                <a:solidFill>
                  <a:srgbClr val="990000"/>
                </a:solidFill>
                <a:latin typeface="Arial"/>
              </a:rPr>
              <a:t>  </a:t>
            </a:r>
            <a:r>
              <a:rPr lang="zh-CN" altLang="en-US" sz="2400" dirty="0">
                <a:solidFill>
                  <a:srgbClr val="990000"/>
                </a:solidFill>
                <a:latin typeface="Arial"/>
              </a:rPr>
              <a:t>图</a:t>
            </a:r>
            <a:r>
              <a:rPr lang="en-US" altLang="zh-CN" sz="2400" dirty="0" smtClean="0">
                <a:solidFill>
                  <a:srgbClr val="990000"/>
                </a:solidFill>
                <a:latin typeface="Arial"/>
              </a:rPr>
              <a:t>7-17</a:t>
            </a:r>
            <a:r>
              <a:rPr lang="zh-CN" altLang="en-US" sz="2400" dirty="0" smtClean="0">
                <a:solidFill>
                  <a:srgbClr val="990000"/>
                </a:solidFill>
                <a:latin typeface="Arial"/>
              </a:rPr>
              <a:t>从</a:t>
            </a:r>
            <a:r>
              <a:rPr lang="zh-CN" altLang="en-US" sz="2400" dirty="0">
                <a:solidFill>
                  <a:srgbClr val="990000"/>
                </a:solidFill>
                <a:latin typeface="Arial"/>
              </a:rPr>
              <a:t>机接收信息程序流程图</a:t>
            </a:r>
            <a:endParaRPr lang="zh-CN" altLang="en-US" dirty="0">
              <a:solidFill>
                <a:srgbClr val="990000"/>
              </a:solidFill>
            </a:endParaRPr>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fld id="{1DB2C96F-28DB-4E22-A956-84F6BD7F1CD7}" type="slidenum">
              <a:rPr lang="en-US" altLang="zh-CN" smtClean="0"/>
              <a:t>48</a:t>
            </a:fld>
            <a:endParaRPr lang="en-US" altLang="zh-C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52736"/>
            <a:ext cx="4248472" cy="545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729" y="1052736"/>
            <a:ext cx="4781550"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949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kern="1200" dirty="0">
                <a:solidFill>
                  <a:srgbClr val="0000FF"/>
                </a:solidFill>
                <a:latin typeface="Arial" charset="0"/>
                <a:ea typeface="宋体" pitchFamily="2" charset="-122"/>
                <a:cs typeface="+mn-cs"/>
              </a:rPr>
              <a:t>面向位的同步格式</a:t>
            </a:r>
            <a:r>
              <a:rPr lang="zh-CN" altLang="en-US" kern="1200" dirty="0" smtClean="0">
                <a:solidFill>
                  <a:srgbClr val="0000FF"/>
                </a:solidFill>
                <a:latin typeface="Arial" charset="0"/>
                <a:ea typeface="宋体" pitchFamily="2" charset="-122"/>
                <a:cs typeface="+mn-cs"/>
              </a:rPr>
              <a:t>：</a:t>
            </a:r>
            <a:endParaRPr lang="zh-CN" altLang="en-US" dirty="0"/>
          </a:p>
        </p:txBody>
      </p:sp>
      <p:sp>
        <p:nvSpPr>
          <p:cNvPr id="3" name="内容占位符 2"/>
          <p:cNvSpPr>
            <a:spLocks noGrp="1"/>
          </p:cNvSpPr>
          <p:nvPr>
            <p:ph idx="1"/>
          </p:nvPr>
        </p:nvSpPr>
        <p:spPr/>
        <p:txBody>
          <a:bodyPr/>
          <a:lstStyle/>
          <a:p>
            <a:endParaRPr lang="zh-CN" altLang="en-US"/>
          </a:p>
        </p:txBody>
      </p:sp>
      <p:sp>
        <p:nvSpPr>
          <p:cNvPr id="18434"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2A47C6C3-A63E-4296-BC57-545414B24CAB}" type="slidenum">
              <a:rPr lang="zh-CN" altLang="en-US" sz="1000"/>
              <a:pPr>
                <a:spcBef>
                  <a:spcPct val="0"/>
                </a:spcBef>
                <a:buClrTx/>
                <a:buFontTx/>
                <a:buNone/>
              </a:pPr>
              <a:t>5</a:t>
            </a:fld>
            <a:endParaRPr lang="en-US" altLang="zh-CN" sz="1000"/>
          </a:p>
        </p:txBody>
      </p:sp>
      <p:pic>
        <p:nvPicPr>
          <p:cNvPr id="18435"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8" y="852488"/>
            <a:ext cx="8505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39688" y="4537075"/>
            <a:ext cx="8921750" cy="2000250"/>
          </a:xfrm>
          <a:prstGeom prst="rect">
            <a:avLst/>
          </a:prstGeom>
          <a:noFill/>
        </p:spPr>
        <p:txBody>
          <a:bodyPr>
            <a:spAutoFit/>
          </a:bodyPr>
          <a:lstStyle/>
          <a:p>
            <a:pPr>
              <a:defRPr/>
            </a:pPr>
            <a:r>
              <a:rPr lang="zh-CN" altLang="en-US" sz="2400" b="1" dirty="0">
                <a:latin typeface="+mn-ea"/>
                <a:ea typeface="+mn-ea"/>
              </a:rPr>
              <a:t>    </a:t>
            </a:r>
            <a:r>
              <a:rPr lang="zh-CN" altLang="en-US" sz="2800" b="1" dirty="0">
                <a:solidFill>
                  <a:srgbClr val="FF0000"/>
                </a:solidFill>
                <a:latin typeface="+mn-ea"/>
                <a:ea typeface="+mn-ea"/>
              </a:rPr>
              <a:t>同步通信的特点：</a:t>
            </a:r>
            <a:endParaRPr lang="en-US" altLang="zh-CN" sz="2800" b="1" dirty="0">
              <a:solidFill>
                <a:srgbClr val="FF0000"/>
              </a:solidFill>
              <a:latin typeface="+mn-ea"/>
              <a:ea typeface="+mn-ea"/>
            </a:endParaRPr>
          </a:p>
          <a:p>
            <a:pPr>
              <a:defRPr/>
            </a:pPr>
            <a:r>
              <a:rPr lang="zh-CN" altLang="en-US" sz="2400" b="1" dirty="0">
                <a:latin typeface="+mn-ea"/>
                <a:ea typeface="+mn-ea"/>
              </a:rPr>
              <a:t>    同步通信的特点是以特定的帧同步信息标志开始，数据块内各字节之间及字节内各位信息都是以固定的时间传送，所传输数据的长度可以是任意的。所以传输效率较高，但实现的硬件设备比异步通信复杂。</a:t>
            </a:r>
          </a:p>
        </p:txBody>
      </p:sp>
      <p:pic>
        <p:nvPicPr>
          <p:cNvPr id="18438"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988" y="2159000"/>
            <a:ext cx="869315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025" y="49213"/>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BAACE809-FAE3-40EC-BC3B-4A961634757D}" type="slidenum">
              <a:rPr lang="en-US" altLang="zh-CN" smtClean="0"/>
              <a:t>5</a:t>
            </a:fld>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387" y="476672"/>
            <a:ext cx="7673975" cy="609600"/>
          </a:xfrm>
        </p:spPr>
        <p:txBody>
          <a:bodyPr/>
          <a:lstStyle/>
          <a:p>
            <a:pPr lvl="0">
              <a:spcBef>
                <a:spcPts val="0"/>
              </a:spcBef>
              <a:defRPr/>
            </a:pPr>
            <a:r>
              <a:rPr lang="zh-CN" altLang="en-US" dirty="0" smtClean="0">
                <a:solidFill>
                  <a:srgbClr val="0000FF"/>
                </a:solidFill>
                <a:latin typeface="宋体"/>
                <a:cs typeface="+mn-cs"/>
              </a:rPr>
              <a:t>② </a:t>
            </a:r>
            <a:r>
              <a:rPr lang="zh-CN" altLang="en-US" dirty="0">
                <a:solidFill>
                  <a:srgbClr val="0000FF"/>
                </a:solidFill>
                <a:latin typeface="宋体"/>
                <a:cs typeface="+mn-cs"/>
              </a:rPr>
              <a:t>异步通信</a:t>
            </a:r>
            <a:r>
              <a:rPr lang="zh-CN" altLang="en-US" dirty="0" smtClean="0">
                <a:solidFill>
                  <a:srgbClr val="0000FF"/>
                </a:solidFill>
                <a:latin typeface="宋体"/>
                <a:cs typeface="+mn-cs"/>
              </a:rPr>
              <a:t>方式</a:t>
            </a:r>
            <a:endParaRPr lang="zh-CN" altLang="en-US" dirty="0"/>
          </a:p>
        </p:txBody>
      </p:sp>
      <p:sp>
        <p:nvSpPr>
          <p:cNvPr id="3" name="内容占位符 2"/>
          <p:cNvSpPr>
            <a:spLocks noGrp="1"/>
          </p:cNvSpPr>
          <p:nvPr>
            <p:ph idx="1"/>
          </p:nvPr>
        </p:nvSpPr>
        <p:spPr/>
        <p:txBody>
          <a:bodyPr/>
          <a:lstStyle/>
          <a:p>
            <a:pPr marL="0" indent="0">
              <a:spcBef>
                <a:spcPts val="0"/>
              </a:spcBef>
              <a:buClrTx/>
              <a:defRPr/>
            </a:pPr>
            <a:r>
              <a:rPr lang="zh-CN" altLang="en-US" sz="2400" b="1" dirty="0" smtClean="0">
                <a:latin typeface="+mn-ea"/>
              </a:rPr>
              <a:t>    异步通信是指通信的双方使用各自的时钟控制数据的发送和接收过程，要求发送和接收设备的时钟波特率要相同。</a:t>
            </a:r>
            <a:endParaRPr lang="en-US" altLang="zh-CN" sz="2400" b="1" dirty="0" smtClean="0">
              <a:latin typeface="+mn-ea"/>
            </a:endParaRPr>
          </a:p>
          <a:p>
            <a:pPr marL="0" indent="0">
              <a:spcBef>
                <a:spcPts val="0"/>
              </a:spcBef>
              <a:buFont typeface="Wingdings" pitchFamily="2" charset="2"/>
              <a:buNone/>
              <a:defRPr/>
            </a:pPr>
            <a:r>
              <a:rPr lang="en-US" altLang="zh-CN" sz="2400" b="1" dirty="0" smtClean="0">
                <a:latin typeface="+mn-ea"/>
              </a:rPr>
              <a:t>    </a:t>
            </a:r>
            <a:r>
              <a:rPr lang="zh-CN" altLang="en-US" sz="2400" b="1" dirty="0" smtClean="0">
                <a:latin typeface="+mn-ea"/>
              </a:rPr>
              <a:t>异步通信是以字符（帧）为单位进行传输，</a:t>
            </a:r>
            <a:r>
              <a:rPr lang="zh-CN" altLang="en-US" sz="2400" b="1" dirty="0" smtClean="0">
                <a:solidFill>
                  <a:srgbClr val="FF0000"/>
                </a:solidFill>
                <a:latin typeface="+mn-ea"/>
              </a:rPr>
              <a:t>字符与字符之间的时间间隔是任意的</a:t>
            </a:r>
            <a:r>
              <a:rPr lang="zh-CN" altLang="en-US" sz="2400" b="1" dirty="0" smtClean="0">
                <a:latin typeface="+mn-ea"/>
              </a:rPr>
              <a:t>，如图</a:t>
            </a:r>
            <a:r>
              <a:rPr lang="en-US" altLang="zh-CN" sz="2400" b="1" dirty="0" smtClean="0">
                <a:latin typeface="+mn-ea"/>
              </a:rPr>
              <a:t>7-2</a:t>
            </a:r>
            <a:r>
              <a:rPr lang="zh-CN" altLang="en-US" sz="2400" b="1" dirty="0" smtClean="0">
                <a:latin typeface="+mn-ea"/>
              </a:rPr>
              <a:t>所示。但是，</a:t>
            </a:r>
            <a:r>
              <a:rPr lang="zh-CN" altLang="en-US" sz="2400" b="1" dirty="0" smtClean="0">
                <a:solidFill>
                  <a:srgbClr val="FF0000"/>
                </a:solidFill>
                <a:latin typeface="+mn-ea"/>
              </a:rPr>
              <a:t>每帧中的各位信息是以固定的时间传送。传送时</a:t>
            </a:r>
            <a:r>
              <a:rPr lang="zh-CN" altLang="en-US" sz="2400" b="1" dirty="0" smtClean="0">
                <a:latin typeface="+mn-ea"/>
              </a:rPr>
              <a:t>数据低位在前，高位在后。自动添加起始位和停止位，如图</a:t>
            </a:r>
            <a:r>
              <a:rPr lang="en-US" altLang="zh-CN" sz="2400" b="1" dirty="0" smtClean="0">
                <a:latin typeface="+mn-ea"/>
              </a:rPr>
              <a:t>7-4</a:t>
            </a:r>
            <a:r>
              <a:rPr lang="zh-CN" altLang="en-US" sz="2400" b="1" dirty="0" smtClean="0">
                <a:latin typeface="+mn-ea"/>
              </a:rPr>
              <a:t>所示。</a:t>
            </a:r>
            <a:r>
              <a:rPr lang="en-US" altLang="zh-CN" sz="2800" b="1" dirty="0" smtClean="0">
                <a:latin typeface="+mn-ea"/>
              </a:rPr>
              <a:t> </a:t>
            </a:r>
          </a:p>
          <a:p>
            <a:pPr marL="0" indent="0">
              <a:spcBef>
                <a:spcPts val="0"/>
              </a:spcBef>
              <a:buFont typeface="Wingdings" pitchFamily="2" charset="2"/>
              <a:buNone/>
              <a:defRPr/>
            </a:pPr>
            <a:r>
              <a:rPr lang="zh-CN" altLang="en-US" sz="2400" b="1" dirty="0" smtClean="0">
                <a:latin typeface="+mn-ea"/>
              </a:rPr>
              <a:t>    </a:t>
            </a:r>
            <a:r>
              <a:rPr lang="zh-CN" altLang="en-US" sz="2400" b="1" dirty="0" smtClean="0">
                <a:solidFill>
                  <a:srgbClr val="FF0000"/>
                </a:solidFill>
                <a:latin typeface="+mn-ea"/>
              </a:rPr>
              <a:t>异步通信</a:t>
            </a:r>
            <a:r>
              <a:rPr lang="zh-CN" altLang="en-US" sz="2400" b="1" dirty="0">
                <a:solidFill>
                  <a:srgbClr val="FF0000"/>
                </a:solidFill>
                <a:latin typeface="+mn-ea"/>
              </a:rPr>
              <a:t>的特点</a:t>
            </a:r>
            <a:r>
              <a:rPr lang="zh-CN" altLang="en-US" sz="2400" b="1" dirty="0">
                <a:latin typeface="+mn-ea"/>
              </a:rPr>
              <a:t>是</a:t>
            </a:r>
            <a:r>
              <a:rPr lang="zh-CN" altLang="en-US" sz="2400" b="1" dirty="0" smtClean="0">
                <a:latin typeface="+mn-ea"/>
              </a:rPr>
              <a:t>电路简单，但由于各帧信息的起、止位的加入，传输效率较低。</a:t>
            </a:r>
            <a:endParaRPr lang="zh-CN" altLang="en-US" sz="2400" b="1" dirty="0">
              <a:latin typeface="+mn-ea"/>
            </a:endParaRPr>
          </a:p>
        </p:txBody>
      </p:sp>
      <p:sp>
        <p:nvSpPr>
          <p:cNvPr id="19459"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633054FC-1873-4EFA-986D-0F62EE4681C0}" type="slidenum">
              <a:rPr lang="zh-CN" altLang="en-US" sz="1000"/>
              <a:pPr>
                <a:spcBef>
                  <a:spcPct val="0"/>
                </a:spcBef>
                <a:buClrTx/>
                <a:buFontTx/>
                <a:buNone/>
              </a:pPr>
              <a:t>6</a:t>
            </a:fld>
            <a:endParaRPr lang="en-US" altLang="zh-CN" sz="1000"/>
          </a:p>
        </p:txBody>
      </p:sp>
      <p:pic>
        <p:nvPicPr>
          <p:cNvPr id="19460" name="图片 5"/>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42888" y="4149080"/>
            <a:ext cx="859155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9"/>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42888" y="5485141"/>
            <a:ext cx="856297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025" y="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0CB76844-A7DD-4FCE-9B50-827B520C7D2D}" type="slidenum">
              <a:rPr lang="en-US" altLang="zh-CN" smtClean="0"/>
              <a:t>6</a:t>
            </a:fld>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p:cNvSpPr>
            <a:spLocks noGrp="1"/>
          </p:cNvSpPr>
          <p:nvPr>
            <p:ph idx="1"/>
          </p:nvPr>
        </p:nvSpPr>
        <p:spPr>
          <a:xfrm>
            <a:off x="0" y="1052802"/>
            <a:ext cx="9144000" cy="5084430"/>
          </a:xfrm>
        </p:spPr>
        <p:txBody>
          <a:bodyPr/>
          <a:lstStyle/>
          <a:p>
            <a:pPr marL="0" indent="0">
              <a:buFont typeface="Wingdings" pitchFamily="2" charset="2"/>
              <a:buNone/>
            </a:pPr>
            <a:r>
              <a:rPr lang="en-US" altLang="zh-CN" sz="2800" b="1" dirty="0" smtClean="0"/>
              <a:t>        </a:t>
            </a:r>
            <a:r>
              <a:rPr lang="en-US" altLang="zh-CN" sz="2400" b="1" dirty="0" smtClean="0"/>
              <a:t>51</a:t>
            </a:r>
            <a:r>
              <a:rPr lang="zh-CN" altLang="en-US" sz="2400" b="1" dirty="0" smtClean="0"/>
              <a:t>单片机的串口在物理上有独立的接收、发送缓冲器</a:t>
            </a:r>
            <a:r>
              <a:rPr lang="en-US" altLang="zh-CN" sz="2400" b="1" dirty="0" smtClean="0"/>
              <a:t>SBUF</a:t>
            </a:r>
            <a:r>
              <a:rPr lang="zh-CN" altLang="en-US" sz="2400" b="1" dirty="0" smtClean="0"/>
              <a:t>，它们占用同一地址</a:t>
            </a:r>
            <a:r>
              <a:rPr lang="en-US" altLang="zh-CN" sz="2400" b="1" dirty="0" smtClean="0"/>
              <a:t>99H</a:t>
            </a:r>
            <a:r>
              <a:rPr lang="zh-CN" altLang="en-US" sz="2400" b="1" dirty="0" smtClean="0"/>
              <a:t>。由于是双缓冲器，所以不会产生重叠错误。如图</a:t>
            </a:r>
            <a:r>
              <a:rPr lang="en-US" altLang="zh-CN" sz="2400" b="1" dirty="0" smtClean="0"/>
              <a:t>7-5</a:t>
            </a:r>
            <a:r>
              <a:rPr lang="zh-CN" altLang="en-US" sz="2400" b="1" dirty="0" smtClean="0"/>
              <a:t>所示。</a:t>
            </a:r>
            <a:endParaRPr lang="en-US" altLang="zh-CN" sz="2400" b="1" dirty="0" smtClean="0"/>
          </a:p>
          <a:p>
            <a:pPr marL="0" indent="0">
              <a:buFont typeface="Wingdings" pitchFamily="2" charset="2"/>
              <a:buNone/>
            </a:pPr>
            <a:r>
              <a:rPr lang="zh-CN" altLang="en-US" sz="2400" b="1" dirty="0" smtClean="0"/>
              <a:t>    </a:t>
            </a:r>
            <a:r>
              <a:rPr lang="en-US" altLang="zh-CN" sz="2400" b="1" dirty="0" smtClean="0"/>
              <a:t>   </a:t>
            </a:r>
            <a:r>
              <a:rPr lang="zh-CN" altLang="en-US" sz="2400" b="1" dirty="0" smtClean="0"/>
              <a:t>短距离的单片机之间通信可采用之间连接方式，如图</a:t>
            </a:r>
            <a:r>
              <a:rPr lang="en-US" altLang="zh-CN" sz="2400" b="1" dirty="0" smtClean="0"/>
              <a:t>7-6</a:t>
            </a:r>
            <a:r>
              <a:rPr lang="zh-CN" altLang="en-US" sz="2400" b="1" dirty="0" smtClean="0"/>
              <a:t>所示。只要在软件设计上注意波特率设置统一就可以了，其传输的电平信号为</a:t>
            </a:r>
            <a:r>
              <a:rPr lang="en-US" altLang="zh-CN" sz="2400" b="1" dirty="0" smtClean="0"/>
              <a:t>TTL</a:t>
            </a:r>
            <a:r>
              <a:rPr lang="zh-CN" altLang="en-US" sz="2400" b="1" dirty="0" smtClean="0"/>
              <a:t>电平。如果，传输比较远就需要</a:t>
            </a:r>
            <a:r>
              <a:rPr lang="zh-CN" altLang="en-US" dirty="0"/>
              <a:t>增加</a:t>
            </a:r>
            <a:r>
              <a:rPr lang="zh-CN" altLang="en-US" sz="2400" b="1" dirty="0" smtClean="0"/>
              <a:t>专用的转换芯片了。</a:t>
            </a:r>
          </a:p>
        </p:txBody>
      </p:sp>
      <p:sp>
        <p:nvSpPr>
          <p:cNvPr id="20483"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AC08C614-4C9B-4EB0-84B1-2846F259712B}" type="slidenum">
              <a:rPr lang="zh-CN" altLang="en-US" sz="1000"/>
              <a:pPr>
                <a:spcBef>
                  <a:spcPct val="0"/>
                </a:spcBef>
                <a:buClrTx/>
                <a:buFontTx/>
                <a:buNone/>
              </a:pPr>
              <a:t>7</a:t>
            </a:fld>
            <a:endParaRPr lang="en-US" altLang="zh-CN" sz="1000"/>
          </a:p>
        </p:txBody>
      </p:sp>
      <p:pic>
        <p:nvPicPr>
          <p:cNvPr id="20484" name="图片 5"/>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227763" y="3860800"/>
            <a:ext cx="2916237"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025" y="49213"/>
            <a:ext cx="24669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ECDC70C5-E0F9-4901-AF95-D89F40C14E4D}" type="slidenum">
              <a:rPr lang="en-US" altLang="zh-CN" smtClean="0"/>
              <a:t>7</a:t>
            </a:fld>
            <a:endParaRPr lang="en-US" altLang="zh-CN" dirty="0"/>
          </a:p>
        </p:txBody>
      </p:sp>
      <p:pic>
        <p:nvPicPr>
          <p:cNvPr id="5" name="图片 4"/>
          <p:cNvPicPr>
            <a:picLocks noChangeAspect="1"/>
          </p:cNvPicPr>
          <p:nvPr/>
        </p:nvPicPr>
        <p:blipFill>
          <a:blip r:embed="rId5"/>
          <a:stretch>
            <a:fillRect/>
          </a:stretch>
        </p:blipFill>
        <p:spPr>
          <a:xfrm>
            <a:off x="-52065" y="3517772"/>
            <a:ext cx="6172200" cy="33051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indent="612000">
              <a:spcBef>
                <a:spcPct val="20000"/>
              </a:spcBef>
            </a:pPr>
            <a:r>
              <a:rPr lang="en-US" altLang="zh-CN" sz="3200" dirty="0">
                <a:solidFill>
                  <a:srgbClr val="C00000"/>
                </a:solidFill>
                <a:latin typeface="Times New Roman"/>
                <a:cs typeface="+mn-cs"/>
              </a:rPr>
              <a:t>7.2  </a:t>
            </a:r>
            <a:r>
              <a:rPr lang="zh-CN" altLang="en-US" sz="3200" dirty="0">
                <a:solidFill>
                  <a:srgbClr val="C00000"/>
                </a:solidFill>
                <a:latin typeface="Times New Roman"/>
                <a:cs typeface="+mn-cs"/>
              </a:rPr>
              <a:t>串行口的</a:t>
            </a:r>
            <a:r>
              <a:rPr lang="zh-CN" altLang="en-US" sz="3200" dirty="0" smtClean="0">
                <a:solidFill>
                  <a:srgbClr val="C00000"/>
                </a:solidFill>
                <a:latin typeface="Times New Roman"/>
                <a:cs typeface="+mn-cs"/>
              </a:rPr>
              <a:t>设置</a:t>
            </a:r>
            <a:endParaRPr lang="zh-CN" altLang="en-US" sz="3200" dirty="0"/>
          </a:p>
        </p:txBody>
      </p:sp>
      <p:sp>
        <p:nvSpPr>
          <p:cNvPr id="21506" name="内容占位符 2"/>
          <p:cNvSpPr>
            <a:spLocks noGrp="1"/>
          </p:cNvSpPr>
          <p:nvPr>
            <p:ph idx="1"/>
          </p:nvPr>
        </p:nvSpPr>
        <p:spPr/>
        <p:txBody>
          <a:bodyPr/>
          <a:lstStyle/>
          <a:p>
            <a:pPr>
              <a:buClr>
                <a:srgbClr val="CCCCFF"/>
              </a:buClr>
              <a:buFont typeface="Wingdings" pitchFamily="2" charset="2"/>
              <a:buNone/>
            </a:pPr>
            <a:r>
              <a:rPr lang="zh-CN" altLang="en-US" sz="2800" b="1" dirty="0" smtClean="0">
                <a:solidFill>
                  <a:srgbClr val="C00000"/>
                </a:solidFill>
              </a:rPr>
              <a:t>（控制字、工作方式、波特率）</a:t>
            </a:r>
          </a:p>
          <a:p>
            <a:pPr>
              <a:buClr>
                <a:srgbClr val="CCCCFF"/>
              </a:buClr>
              <a:buFont typeface="Wingdings" pitchFamily="2" charset="2"/>
              <a:buNone/>
            </a:pPr>
            <a:r>
              <a:rPr lang="en-US" altLang="zh-CN" sz="2400" b="1" dirty="0" smtClean="0">
                <a:solidFill>
                  <a:srgbClr val="9900FF"/>
                </a:solidFill>
              </a:rPr>
              <a:t>1.  </a:t>
            </a:r>
            <a:r>
              <a:rPr lang="zh-CN" altLang="en-US" sz="2400" b="1" dirty="0" smtClean="0">
                <a:solidFill>
                  <a:srgbClr val="9900FF"/>
                </a:solidFill>
              </a:rPr>
              <a:t>相关寄存器的设置</a:t>
            </a:r>
            <a:endParaRPr lang="en-US" altLang="zh-CN" sz="2400" b="1" dirty="0" smtClean="0">
              <a:solidFill>
                <a:srgbClr val="9900FF"/>
              </a:solidFill>
            </a:endParaRPr>
          </a:p>
          <a:p>
            <a:pPr>
              <a:buClr>
                <a:srgbClr val="CCCCFF"/>
              </a:buClr>
              <a:buFont typeface="Wingdings" pitchFamily="2" charset="2"/>
              <a:buNone/>
            </a:pPr>
            <a:r>
              <a:rPr lang="en-US" altLang="zh-CN" sz="2400" b="1" dirty="0" smtClean="0">
                <a:solidFill>
                  <a:srgbClr val="000000"/>
                </a:solidFill>
                <a:latin typeface="宋体" pitchFamily="2" charset="-122"/>
              </a:rPr>
              <a:t>51</a:t>
            </a:r>
            <a:r>
              <a:rPr lang="zh-CN" altLang="en-US" sz="2400" b="1" dirty="0" smtClean="0">
                <a:solidFill>
                  <a:srgbClr val="000000"/>
                </a:solidFill>
                <a:latin typeface="宋体" pitchFamily="2" charset="-122"/>
              </a:rPr>
              <a:t>单片机有两个用于串行口控制的寄存器</a:t>
            </a:r>
            <a:r>
              <a:rPr lang="en-US" altLang="zh-CN" sz="2400" b="1" dirty="0" smtClean="0">
                <a:solidFill>
                  <a:srgbClr val="000000"/>
                </a:solidFill>
                <a:latin typeface="宋体" pitchFamily="2" charset="-122"/>
              </a:rPr>
              <a:t>SCON</a:t>
            </a:r>
            <a:r>
              <a:rPr lang="zh-CN" altLang="en-US" sz="2400" b="1" dirty="0" smtClean="0">
                <a:solidFill>
                  <a:srgbClr val="000000"/>
                </a:solidFill>
                <a:latin typeface="宋体" pitchFamily="2" charset="-122"/>
              </a:rPr>
              <a:t>和</a:t>
            </a:r>
            <a:r>
              <a:rPr lang="en-US" altLang="zh-CN" sz="2400" b="1" dirty="0" smtClean="0">
                <a:solidFill>
                  <a:srgbClr val="000000"/>
                </a:solidFill>
                <a:latin typeface="宋体" pitchFamily="2" charset="-122"/>
              </a:rPr>
              <a:t>PCON</a:t>
            </a:r>
            <a:r>
              <a:rPr lang="zh-CN" altLang="en-US" sz="2400" b="1" dirty="0" smtClean="0">
                <a:solidFill>
                  <a:srgbClr val="000000"/>
                </a:solidFill>
                <a:latin typeface="宋体" pitchFamily="2" charset="-122"/>
              </a:rPr>
              <a:t>，还有一个数据缓冲寄存器</a:t>
            </a:r>
            <a:r>
              <a:rPr lang="en-US" altLang="zh-CN" sz="2400" b="1" dirty="0" smtClean="0">
                <a:solidFill>
                  <a:srgbClr val="000000"/>
                </a:solidFill>
                <a:latin typeface="宋体" pitchFamily="2" charset="-122"/>
              </a:rPr>
              <a:t>SBUF</a:t>
            </a:r>
            <a:r>
              <a:rPr lang="zh-CN" altLang="en-US" sz="2400" b="1" dirty="0" smtClean="0">
                <a:solidFill>
                  <a:srgbClr val="000000"/>
                </a:solidFill>
                <a:latin typeface="宋体" pitchFamily="2" charset="-122"/>
              </a:rPr>
              <a:t>。</a:t>
            </a:r>
          </a:p>
          <a:p>
            <a:pPr>
              <a:buClr>
                <a:srgbClr val="CCCCFF"/>
              </a:buClr>
              <a:buFont typeface="Wingdings" pitchFamily="2" charset="2"/>
              <a:buNone/>
            </a:pPr>
            <a:r>
              <a:rPr lang="zh-CN" altLang="en-US" sz="2400" b="1" dirty="0" smtClean="0">
                <a:solidFill>
                  <a:srgbClr val="990000"/>
                </a:solidFill>
                <a:latin typeface="宋体" pitchFamily="2" charset="-122"/>
              </a:rPr>
              <a:t>（</a:t>
            </a:r>
            <a:r>
              <a:rPr lang="en-US" altLang="zh-CN" sz="2400" b="1" dirty="0" smtClean="0">
                <a:solidFill>
                  <a:srgbClr val="990000"/>
                </a:solidFill>
                <a:latin typeface="宋体" pitchFamily="2" charset="-122"/>
              </a:rPr>
              <a:t>1</a:t>
            </a:r>
            <a:r>
              <a:rPr lang="zh-CN" altLang="en-US" sz="2400" b="1" dirty="0" smtClean="0">
                <a:solidFill>
                  <a:srgbClr val="990000"/>
                </a:solidFill>
                <a:latin typeface="宋体" pitchFamily="2" charset="-122"/>
              </a:rPr>
              <a:t>）</a:t>
            </a:r>
            <a:r>
              <a:rPr lang="en-US" altLang="zh-CN" sz="2400" b="1" dirty="0" smtClean="0">
                <a:solidFill>
                  <a:srgbClr val="990000"/>
                </a:solidFill>
                <a:latin typeface="宋体" pitchFamily="2" charset="-122"/>
              </a:rPr>
              <a:t> </a:t>
            </a:r>
            <a:r>
              <a:rPr lang="zh-CN" altLang="en-US" sz="2400" b="1" dirty="0" smtClean="0">
                <a:solidFill>
                  <a:srgbClr val="990000"/>
                </a:solidFill>
                <a:latin typeface="宋体" pitchFamily="2" charset="-122"/>
              </a:rPr>
              <a:t>串口控制寄存器</a:t>
            </a:r>
            <a:r>
              <a:rPr lang="en-US" altLang="zh-CN" sz="2400" b="1" dirty="0" smtClean="0">
                <a:solidFill>
                  <a:srgbClr val="990000"/>
                </a:solidFill>
                <a:latin typeface="宋体" pitchFamily="2" charset="-122"/>
              </a:rPr>
              <a:t>SCON</a:t>
            </a:r>
            <a:r>
              <a:rPr lang="zh-CN" altLang="en-US" sz="2400" b="1" dirty="0" smtClean="0">
                <a:solidFill>
                  <a:srgbClr val="990000"/>
                </a:solidFill>
                <a:latin typeface="宋体" pitchFamily="2" charset="-122"/>
              </a:rPr>
              <a:t>（地址为</a:t>
            </a:r>
            <a:r>
              <a:rPr lang="en-US" altLang="zh-CN" sz="2400" b="1" dirty="0" smtClean="0">
                <a:solidFill>
                  <a:srgbClr val="990000"/>
                </a:solidFill>
                <a:latin typeface="宋体" pitchFamily="2" charset="-122"/>
              </a:rPr>
              <a:t>98H</a:t>
            </a:r>
            <a:r>
              <a:rPr lang="zh-CN" altLang="en-US" sz="2400" b="1" dirty="0" smtClean="0">
                <a:solidFill>
                  <a:srgbClr val="990000"/>
                </a:solidFill>
                <a:latin typeface="宋体" pitchFamily="2" charset="-122"/>
              </a:rPr>
              <a:t>）</a:t>
            </a:r>
          </a:p>
          <a:p>
            <a:pPr>
              <a:buClr>
                <a:srgbClr val="CCCCFF"/>
              </a:buClr>
              <a:buFont typeface="Wingdings" pitchFamily="2" charset="2"/>
              <a:buNone/>
            </a:pPr>
            <a:r>
              <a:rPr lang="en-US" altLang="zh-CN" sz="2400" b="1" dirty="0" smtClean="0">
                <a:solidFill>
                  <a:srgbClr val="000000"/>
                </a:solidFill>
                <a:latin typeface="宋体" pitchFamily="2" charset="-122"/>
              </a:rPr>
              <a:t>		</a:t>
            </a:r>
            <a:endParaRPr lang="zh-CN" altLang="en-US" dirty="0" smtClean="0"/>
          </a:p>
        </p:txBody>
      </p:sp>
      <p:sp>
        <p:nvSpPr>
          <p:cNvPr id="21507"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28FE6B84-4696-49C5-B201-EFC8E25450B0}" type="slidenum">
              <a:rPr lang="zh-CN" altLang="en-US" sz="1000"/>
              <a:pPr>
                <a:spcBef>
                  <a:spcPct val="0"/>
                </a:spcBef>
                <a:buClrTx/>
                <a:buFontTx/>
                <a:buNone/>
              </a:pPr>
              <a:t>8</a:t>
            </a:fld>
            <a:endParaRPr lang="en-US" altLang="zh-CN" sz="100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088" y="171450"/>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963" y="3284984"/>
            <a:ext cx="8982075" cy="3239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pPr>
              <a:defRPr/>
            </a:pPr>
            <a:fld id="{87A6E255-28EF-43B5-8958-D2FD42B899E5}" type="slidenum">
              <a:rPr lang="en-US" altLang="zh-CN" smtClean="0"/>
              <a:t>8</a:t>
            </a:fld>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76672"/>
            <a:ext cx="8036247" cy="609600"/>
          </a:xfrm>
        </p:spPr>
        <p:txBody>
          <a:bodyPr/>
          <a:lstStyle/>
          <a:p>
            <a:pPr lvl="0">
              <a:spcBef>
                <a:spcPct val="20000"/>
              </a:spcBef>
              <a:defRPr/>
            </a:pPr>
            <a:r>
              <a:rPr lang="en-US" altLang="zh-CN" dirty="0">
                <a:solidFill>
                  <a:srgbClr val="0000CC"/>
                </a:solidFill>
                <a:latin typeface="宋体"/>
                <a:cs typeface="+mn-cs"/>
              </a:rPr>
              <a:t>SM2</a:t>
            </a:r>
            <a:r>
              <a:rPr lang="zh-CN" altLang="en-US" dirty="0">
                <a:solidFill>
                  <a:srgbClr val="0000CC"/>
                </a:solidFill>
                <a:latin typeface="宋体"/>
                <a:cs typeface="+mn-cs"/>
              </a:rPr>
              <a:t>：</a:t>
            </a:r>
            <a:r>
              <a:rPr lang="zh-CN" altLang="en-US" dirty="0">
                <a:solidFill>
                  <a:srgbClr val="0000FF"/>
                </a:solidFill>
                <a:latin typeface="宋体"/>
                <a:cs typeface="+mn-cs"/>
              </a:rPr>
              <a:t>在模式</a:t>
            </a:r>
            <a:r>
              <a:rPr lang="en-US" altLang="zh-CN" dirty="0">
                <a:solidFill>
                  <a:srgbClr val="0000FF"/>
                </a:solidFill>
                <a:latin typeface="宋体"/>
                <a:cs typeface="+mn-cs"/>
              </a:rPr>
              <a:t>2</a:t>
            </a:r>
            <a:r>
              <a:rPr lang="zh-CN" altLang="en-US" dirty="0">
                <a:solidFill>
                  <a:srgbClr val="0000FF"/>
                </a:solidFill>
                <a:latin typeface="宋体"/>
                <a:cs typeface="+mn-cs"/>
              </a:rPr>
              <a:t>和模式</a:t>
            </a:r>
            <a:r>
              <a:rPr lang="en-US" altLang="zh-CN" dirty="0">
                <a:solidFill>
                  <a:srgbClr val="0000FF"/>
                </a:solidFill>
                <a:latin typeface="宋体"/>
                <a:cs typeface="+mn-cs"/>
              </a:rPr>
              <a:t>3</a:t>
            </a:r>
            <a:r>
              <a:rPr lang="zh-CN" altLang="en-US" dirty="0">
                <a:solidFill>
                  <a:srgbClr val="0000FF"/>
                </a:solidFill>
                <a:latin typeface="宋体"/>
                <a:cs typeface="+mn-cs"/>
              </a:rPr>
              <a:t>中多机通信使能位</a:t>
            </a:r>
            <a:r>
              <a:rPr lang="zh-CN" altLang="en-US" dirty="0" smtClean="0">
                <a:solidFill>
                  <a:srgbClr val="000000"/>
                </a:solidFill>
                <a:latin typeface="宋体"/>
                <a:cs typeface="+mn-cs"/>
              </a:rPr>
              <a:t>。</a:t>
            </a:r>
            <a:endParaRPr lang="zh-CN" altLang="en-US" dirty="0"/>
          </a:p>
        </p:txBody>
      </p:sp>
      <p:sp>
        <p:nvSpPr>
          <p:cNvPr id="3" name="内容占位符 2"/>
          <p:cNvSpPr>
            <a:spLocks noGrp="1"/>
          </p:cNvSpPr>
          <p:nvPr>
            <p:ph idx="1"/>
          </p:nvPr>
        </p:nvSpPr>
        <p:spPr/>
        <p:txBody>
          <a:bodyPr/>
          <a:lstStyle/>
          <a:p>
            <a:pPr marL="0" indent="0">
              <a:buFont typeface="Wingdings" pitchFamily="2" charset="2"/>
              <a:buNone/>
              <a:defRPr/>
            </a:pPr>
            <a:r>
              <a:rPr lang="zh-CN" altLang="en-US" sz="2400" b="1" dirty="0" smtClean="0">
                <a:latin typeface="+mn-ea"/>
              </a:rPr>
              <a:t>     对于模式</a:t>
            </a:r>
            <a:r>
              <a:rPr lang="en-US" altLang="zh-CN" sz="2400" b="1" dirty="0" smtClean="0">
                <a:latin typeface="+mn-ea"/>
              </a:rPr>
              <a:t>0</a:t>
            </a:r>
            <a:r>
              <a:rPr lang="zh-CN" altLang="en-US" sz="2400" b="1" dirty="0" smtClean="0">
                <a:latin typeface="+mn-ea"/>
              </a:rPr>
              <a:t>，</a:t>
            </a:r>
            <a:r>
              <a:rPr lang="en-US" altLang="zh-CN" sz="2400" b="1" dirty="0" smtClean="0">
                <a:latin typeface="+mn-ea"/>
              </a:rPr>
              <a:t>SM2</a:t>
            </a:r>
            <a:r>
              <a:rPr lang="zh-CN" altLang="en-US" sz="2400" b="1" dirty="0" smtClean="0">
                <a:latin typeface="+mn-ea"/>
              </a:rPr>
              <a:t>应设置为</a:t>
            </a:r>
            <a:r>
              <a:rPr lang="en-US" altLang="zh-CN" sz="2400" b="1" dirty="0" smtClean="0">
                <a:latin typeface="+mn-ea"/>
              </a:rPr>
              <a:t>0</a:t>
            </a:r>
            <a:r>
              <a:rPr lang="zh-CN" altLang="en-US" sz="2400" b="1" dirty="0" smtClean="0">
                <a:latin typeface="+mn-ea"/>
              </a:rPr>
              <a:t>；对于模式</a:t>
            </a:r>
            <a:r>
              <a:rPr lang="en-US" altLang="zh-CN" sz="2400" b="1" dirty="0" smtClean="0">
                <a:latin typeface="+mn-ea"/>
              </a:rPr>
              <a:t>1</a:t>
            </a:r>
            <a:r>
              <a:rPr lang="zh-CN" altLang="en-US" sz="2400" b="1" dirty="0" smtClean="0">
                <a:latin typeface="+mn-ea"/>
              </a:rPr>
              <a:t>，如</a:t>
            </a:r>
            <a:r>
              <a:rPr lang="en-US" altLang="zh-CN" sz="2400" b="1" dirty="0" smtClean="0">
                <a:latin typeface="+mn-ea"/>
              </a:rPr>
              <a:t>SM2=1,</a:t>
            </a:r>
            <a:r>
              <a:rPr lang="zh-CN" altLang="en-US" sz="2400" b="1" dirty="0" smtClean="0">
                <a:latin typeface="+mn-ea"/>
              </a:rPr>
              <a:t>则只有接收到有效的停止位时，才会激活</a:t>
            </a:r>
            <a:r>
              <a:rPr lang="en-US" altLang="zh-CN" sz="2400" b="1" dirty="0" smtClean="0">
                <a:latin typeface="+mn-ea"/>
              </a:rPr>
              <a:t>RI</a:t>
            </a:r>
            <a:r>
              <a:rPr lang="zh-CN" altLang="en-US" sz="2400" b="1" dirty="0" smtClean="0">
                <a:latin typeface="+mn-ea"/>
              </a:rPr>
              <a:t>；</a:t>
            </a:r>
          </a:p>
          <a:p>
            <a:pPr marL="0" indent="0">
              <a:buFont typeface="Wingdings" pitchFamily="2" charset="2"/>
              <a:buNone/>
              <a:defRPr/>
            </a:pPr>
            <a:r>
              <a:rPr lang="zh-CN" altLang="en-US" sz="2400" b="1" dirty="0" smtClean="0">
                <a:latin typeface="+mn-ea"/>
              </a:rPr>
              <a:t>    在模式</a:t>
            </a:r>
            <a:r>
              <a:rPr lang="en-US" altLang="zh-CN" sz="2400" b="1" dirty="0" smtClean="0">
                <a:latin typeface="+mn-ea"/>
              </a:rPr>
              <a:t>2</a:t>
            </a:r>
            <a:r>
              <a:rPr lang="zh-CN" altLang="en-US" sz="2400" b="1" dirty="0" smtClean="0">
                <a:latin typeface="+mn-ea"/>
              </a:rPr>
              <a:t>、</a:t>
            </a:r>
            <a:r>
              <a:rPr lang="en-US" altLang="zh-CN" sz="2400" b="1" dirty="0" smtClean="0">
                <a:latin typeface="+mn-ea"/>
              </a:rPr>
              <a:t>3</a:t>
            </a:r>
            <a:r>
              <a:rPr lang="zh-CN" altLang="en-US" sz="2400" b="1" dirty="0" smtClean="0">
                <a:latin typeface="+mn-ea"/>
              </a:rPr>
              <a:t>中（</a:t>
            </a:r>
            <a:r>
              <a:rPr lang="zh-CN" altLang="en-US" sz="2400" b="1" dirty="0" smtClean="0">
                <a:solidFill>
                  <a:srgbClr val="FF0000"/>
                </a:solidFill>
                <a:latin typeface="+mn-ea"/>
              </a:rPr>
              <a:t>多机通信</a:t>
            </a:r>
            <a:r>
              <a:rPr lang="zh-CN" altLang="en-US" sz="2400" b="1" dirty="0" smtClean="0">
                <a:latin typeface="+mn-ea"/>
              </a:rPr>
              <a:t>），若</a:t>
            </a:r>
            <a:r>
              <a:rPr lang="en-US" altLang="zh-CN" sz="2400" b="1" dirty="0" smtClean="0">
                <a:latin typeface="+mn-ea"/>
              </a:rPr>
              <a:t>SM2=1</a:t>
            </a:r>
            <a:r>
              <a:rPr lang="zh-CN" altLang="en-US" sz="2400" b="1" dirty="0" smtClean="0">
                <a:latin typeface="+mn-ea"/>
              </a:rPr>
              <a:t>（多机通信），且接收到的第</a:t>
            </a:r>
            <a:r>
              <a:rPr lang="en-US" altLang="zh-CN" sz="2400" b="1" dirty="0" smtClean="0">
                <a:latin typeface="+mn-ea"/>
              </a:rPr>
              <a:t>9</a:t>
            </a:r>
            <a:r>
              <a:rPr lang="zh-CN" altLang="en-US" sz="2400" b="1" dirty="0" smtClean="0">
                <a:latin typeface="+mn-ea"/>
              </a:rPr>
              <a:t>位数据（</a:t>
            </a:r>
            <a:r>
              <a:rPr lang="en-US" altLang="zh-CN" sz="2400" b="1" dirty="0" smtClean="0">
                <a:latin typeface="+mn-ea"/>
              </a:rPr>
              <a:t>RB8</a:t>
            </a:r>
            <a:r>
              <a:rPr lang="zh-CN" altLang="en-US" sz="2400" b="1" dirty="0" smtClean="0">
                <a:latin typeface="+mn-ea"/>
              </a:rPr>
              <a:t>）为</a:t>
            </a:r>
            <a:r>
              <a:rPr lang="en-US" altLang="zh-CN" sz="2400" b="1" dirty="0" smtClean="0">
                <a:latin typeface="+mn-ea"/>
              </a:rPr>
              <a:t>0</a:t>
            </a:r>
            <a:r>
              <a:rPr lang="zh-CN" altLang="en-US" sz="2400" b="1" dirty="0" smtClean="0">
                <a:latin typeface="+mn-ea"/>
              </a:rPr>
              <a:t>时，则不会激活</a:t>
            </a:r>
            <a:r>
              <a:rPr lang="en-US" altLang="zh-CN" sz="2400" b="1" dirty="0" smtClean="0">
                <a:latin typeface="+mn-ea"/>
              </a:rPr>
              <a:t>RI</a:t>
            </a:r>
            <a:r>
              <a:rPr lang="zh-CN" altLang="en-US" sz="2400" b="1" dirty="0" smtClean="0">
                <a:latin typeface="+mn-ea"/>
              </a:rPr>
              <a:t>（接收中断标志）；只有接收到第</a:t>
            </a:r>
            <a:r>
              <a:rPr lang="en-US" altLang="zh-CN" sz="2400" b="1" dirty="0" smtClean="0">
                <a:latin typeface="+mn-ea"/>
              </a:rPr>
              <a:t>9</a:t>
            </a:r>
            <a:r>
              <a:rPr lang="zh-CN" altLang="en-US" sz="2400" b="1" dirty="0" smtClean="0">
                <a:latin typeface="+mn-ea"/>
              </a:rPr>
              <a:t>位</a:t>
            </a:r>
            <a:r>
              <a:rPr lang="en-US" altLang="zh-CN" sz="2400" b="1" dirty="0" smtClean="0">
                <a:latin typeface="+mn-ea"/>
              </a:rPr>
              <a:t>(RB8)</a:t>
            </a:r>
            <a:r>
              <a:rPr lang="zh-CN" altLang="en-US" sz="2400" b="1" dirty="0" smtClean="0">
                <a:latin typeface="+mn-ea"/>
              </a:rPr>
              <a:t>为</a:t>
            </a:r>
            <a:r>
              <a:rPr lang="en-US" altLang="zh-CN" sz="2400" b="1" dirty="0" smtClean="0">
                <a:latin typeface="+mn-ea"/>
              </a:rPr>
              <a:t>1</a:t>
            </a:r>
            <a:r>
              <a:rPr lang="zh-CN" altLang="en-US" sz="2400" b="1" dirty="0" smtClean="0">
                <a:latin typeface="+mn-ea"/>
              </a:rPr>
              <a:t>，</a:t>
            </a:r>
            <a:r>
              <a:rPr lang="en-US" altLang="zh-CN" sz="2400" b="1" dirty="0" smtClean="0">
                <a:latin typeface="+mn-ea"/>
              </a:rPr>
              <a:t>RI</a:t>
            </a:r>
            <a:r>
              <a:rPr lang="zh-CN" altLang="en-US" sz="2400" b="1" dirty="0" smtClean="0">
                <a:latin typeface="+mn-ea"/>
              </a:rPr>
              <a:t>才置位</a:t>
            </a:r>
            <a:r>
              <a:rPr lang="zh-CN" altLang="en-US" sz="2400" b="1" dirty="0" smtClean="0">
                <a:solidFill>
                  <a:srgbClr val="FF0000"/>
                </a:solidFill>
                <a:latin typeface="+mn-ea"/>
              </a:rPr>
              <a:t>（此时为多机寻址地址信号）</a:t>
            </a:r>
            <a:r>
              <a:rPr lang="zh-CN" altLang="en-US" sz="2400" b="1" dirty="0" smtClean="0">
                <a:latin typeface="+mn-ea"/>
              </a:rPr>
              <a:t>。若</a:t>
            </a:r>
            <a:r>
              <a:rPr lang="en-US" altLang="zh-CN" sz="2400" b="1" dirty="0" smtClean="0">
                <a:latin typeface="+mn-ea"/>
              </a:rPr>
              <a:t>SM2=0</a:t>
            </a:r>
            <a:r>
              <a:rPr lang="zh-CN" altLang="en-US" sz="2400" b="1" dirty="0" smtClean="0">
                <a:latin typeface="+mn-ea"/>
              </a:rPr>
              <a:t>（双机通信）</a:t>
            </a:r>
            <a:r>
              <a:rPr lang="en-US" altLang="zh-CN" sz="2400" b="1" dirty="0" smtClean="0">
                <a:latin typeface="+mn-ea"/>
              </a:rPr>
              <a:t>,</a:t>
            </a:r>
            <a:r>
              <a:rPr lang="zh-CN" altLang="en-US" sz="2400" b="1" dirty="0" smtClean="0">
                <a:latin typeface="+mn-ea"/>
              </a:rPr>
              <a:t>则接收到字符</a:t>
            </a:r>
            <a:r>
              <a:rPr lang="en-US" altLang="zh-CN" sz="2400" b="1" dirty="0" smtClean="0">
                <a:latin typeface="+mn-ea"/>
              </a:rPr>
              <a:t>RI</a:t>
            </a:r>
            <a:r>
              <a:rPr lang="zh-CN" altLang="en-US" sz="2400" b="1" dirty="0" smtClean="0">
                <a:latin typeface="+mn-ea"/>
              </a:rPr>
              <a:t>就置位</a:t>
            </a:r>
            <a:r>
              <a:rPr lang="zh-CN" altLang="en-US" sz="2400" b="1" dirty="0" smtClean="0">
                <a:solidFill>
                  <a:srgbClr val="FF0000"/>
                </a:solidFill>
                <a:latin typeface="+mn-ea"/>
              </a:rPr>
              <a:t>（被寻址到的从机接收信息）</a:t>
            </a:r>
            <a:r>
              <a:rPr lang="zh-CN" altLang="en-US" sz="2400" b="1" dirty="0" smtClean="0">
                <a:latin typeface="+mn-ea"/>
              </a:rPr>
              <a:t>。</a:t>
            </a:r>
            <a:endParaRPr lang="zh-CN" altLang="en-US" sz="2400" dirty="0">
              <a:latin typeface="+mn-ea"/>
            </a:endParaRPr>
          </a:p>
        </p:txBody>
      </p:sp>
      <p:sp>
        <p:nvSpPr>
          <p:cNvPr id="22531" name="灯片编号占位符 3"/>
          <p:cNvSpPr>
            <a:spLocks noGrp="1"/>
          </p:cNvSpPr>
          <p:nvPr>
            <p:ph type="sldNum" sz="quarter" idx="4294967295"/>
          </p:nvPr>
        </p:nvSpPr>
        <p:spPr>
          <a:xfrm>
            <a:off x="70104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37ED332C-F2DA-4E2A-AFF6-F016A7B1C4C8}" type="slidenum">
              <a:rPr lang="zh-CN" altLang="en-US" sz="1000"/>
              <a:pPr>
                <a:spcBef>
                  <a:spcPct val="0"/>
                </a:spcBef>
                <a:buClrTx/>
                <a:buFontTx/>
                <a:buNone/>
              </a:pPr>
              <a:t>9</a:t>
            </a:fld>
            <a:endParaRPr lang="en-US" altLang="zh-CN" sz="1000"/>
          </a:p>
        </p:txBody>
      </p:sp>
      <p:pic>
        <p:nvPicPr>
          <p:cNvPr id="22532" name="图片 5"/>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7504" y="3861048"/>
            <a:ext cx="8667750"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49213"/>
            <a:ext cx="2466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pPr>
              <a:defRPr/>
            </a:pPr>
            <a:fld id="{6086B498-00B2-48B8-9FAC-54FA71FD3159}" type="slidenum">
              <a:rPr lang="en-US" altLang="zh-CN" smtClean="0"/>
              <a:t>9</a:t>
            </a:fld>
            <a:endParaRPr lang="en-US" altLang="zh-CN" dirty="0"/>
          </a:p>
        </p:txBody>
      </p:sp>
    </p:spTree>
  </p:cSld>
  <p:clrMapOvr>
    <a:masterClrMapping/>
  </p:clrMapOvr>
</p:sld>
</file>

<file path=ppt/theme/theme1.xml><?xml version="1.0" encoding="utf-8"?>
<a:theme xmlns:a="http://schemas.openxmlformats.org/drawingml/2006/main" name="演示文稿4">
  <a:themeElements>
    <a:clrScheme name="演示文稿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演示文稿4">
      <a:majorFont>
        <a:latin typeface="黑体"/>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演示文稿4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演示文稿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演示文稿4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演示文稿4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演示文稿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演示文稿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演示文稿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Watermark</Template>
  <TotalTime>5291</TotalTime>
  <Words>4143</Words>
  <Application>Microsoft Office PowerPoint</Application>
  <PresentationFormat>全屏显示(4:3)</PresentationFormat>
  <Paragraphs>292</Paragraphs>
  <Slides>48</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48</vt:i4>
      </vt:variant>
    </vt:vector>
  </HeadingPairs>
  <TitlesOfParts>
    <vt:vector size="58" baseType="lpstr">
      <vt:lpstr>黑体</vt:lpstr>
      <vt:lpstr>宋体</vt:lpstr>
      <vt:lpstr>Arial</vt:lpstr>
      <vt:lpstr>Arial Black</vt:lpstr>
      <vt:lpstr>Cambria Math</vt:lpstr>
      <vt:lpstr>Helvetica</vt:lpstr>
      <vt:lpstr>Times New Roman</vt:lpstr>
      <vt:lpstr>Wingdings</vt:lpstr>
      <vt:lpstr>Wingdings 2</vt:lpstr>
      <vt:lpstr>演示文稿4</vt:lpstr>
      <vt:lpstr>7.  串行接口的应用技术</vt:lpstr>
      <vt:lpstr>串行通信根据信息的传输方向和时间分类如图7-2。</vt:lpstr>
      <vt:lpstr>（2）根据串行时钟控制方式分类</vt:lpstr>
      <vt:lpstr>面向字符的同步格式：</vt:lpstr>
      <vt:lpstr>面向位的同步格式：</vt:lpstr>
      <vt:lpstr>② 异步通信方式</vt:lpstr>
      <vt:lpstr>PowerPoint 演示文稿</vt:lpstr>
      <vt:lpstr>7.2  串行口的设置</vt:lpstr>
      <vt:lpstr>SM2：在模式2和模式3中多机通信使能位。</vt:lpstr>
      <vt:lpstr>RB8：接收数据位。</vt:lpstr>
      <vt:lpstr>PowerPoint 演示文稿</vt:lpstr>
      <vt:lpstr>（2）串行口数据缓冲寄存器SBUF(地址为99H)</vt:lpstr>
      <vt:lpstr>PowerPoint 演示文稿</vt:lpstr>
      <vt:lpstr>PowerPoint 演示文稿</vt:lpstr>
      <vt:lpstr>（2）方式1</vt:lpstr>
      <vt:lpstr>PowerPoint 演示文稿</vt:lpstr>
      <vt:lpstr>（3）方式2和方式3</vt:lpstr>
      <vt:lpstr>3.  串口的波特率及设置</vt:lpstr>
      <vt:lpstr>表7-2列出了常用的串口波特率及其设置</vt:lpstr>
      <vt:lpstr>7.3 MCS-51串行通信的编程方法</vt:lpstr>
      <vt:lpstr>2．编程方法</vt:lpstr>
      <vt:lpstr>图7-7 (a)查询方法发送程序流程图     图7-7 (b)所示接收程序流程图</vt:lpstr>
      <vt:lpstr>图7-8(a)中断方式发送的程序流程图  图7-8(b)中断方式接收的程序流程图</vt:lpstr>
      <vt:lpstr>PowerPoint 演示文稿</vt:lpstr>
      <vt:lpstr>7.4  串行口应用设计实例</vt:lpstr>
      <vt:lpstr>2．RS-232C双机通信接口</vt:lpstr>
      <vt:lpstr>           图7-9    引脚、内部结构及外部元件</vt:lpstr>
      <vt:lpstr>图7-10 RS-232C接口的双机通信接口电路</vt:lpstr>
      <vt:lpstr>7.4.2 双机通信的应用设计实例</vt:lpstr>
      <vt:lpstr>参考程序如下：</vt:lpstr>
      <vt:lpstr>PowerPoint 演示文稿</vt:lpstr>
      <vt:lpstr>PowerPoint 演示文稿</vt:lpstr>
      <vt:lpstr>例7-2 单片机与PC机串行通信的设计实例</vt:lpstr>
      <vt:lpstr>（1）单片机向PC机发送数据</vt:lpstr>
      <vt:lpstr>单片机向PC及发送参考程序如下：</vt:lpstr>
      <vt:lpstr>PowerPoint 演示文稿</vt:lpstr>
      <vt:lpstr>（2） 单片机接收PC机发送的数据</vt:lpstr>
      <vt:lpstr>参考程序如下：</vt:lpstr>
      <vt:lpstr>PowerPoint 演示文稿</vt:lpstr>
      <vt:lpstr>单片机接收程序如下：</vt:lpstr>
      <vt:lpstr>7.4.3 单片机多机通信系统</vt:lpstr>
      <vt:lpstr>（1）多机通讯的原理</vt:lpstr>
      <vt:lpstr>（2）多机通讯操作流程</vt:lpstr>
      <vt:lpstr>（3）多机通信协议</vt:lpstr>
      <vt:lpstr>2. 多机通信示例</vt:lpstr>
      <vt:lpstr>PowerPoint 演示文稿</vt:lpstr>
      <vt:lpstr>PowerPoint 演示文稿</vt:lpstr>
      <vt:lpstr>图7-16主机发送信息程序流程图   图7-17从机接收信息程序流程图</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OurEDA</dc:creator>
  <cp:lastModifiedBy>OurEDA</cp:lastModifiedBy>
  <cp:revision>566</cp:revision>
  <dcterms:created xsi:type="dcterms:W3CDTF">1601-01-01T00:00:00Z</dcterms:created>
  <dcterms:modified xsi:type="dcterms:W3CDTF">2020-11-03T18:40:18Z</dcterms:modified>
</cp:coreProperties>
</file>